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9" r:id="rId3"/>
    <p:sldId id="267" r:id="rId4"/>
    <p:sldId id="266" r:id="rId5"/>
    <p:sldId id="273" r:id="rId6"/>
    <p:sldId id="274" r:id="rId7"/>
    <p:sldId id="258" r:id="rId8"/>
    <p:sldId id="260" r:id="rId9"/>
    <p:sldId id="277" r:id="rId10"/>
    <p:sldId id="257" r:id="rId11"/>
    <p:sldId id="268" r:id="rId12"/>
    <p:sldId id="263" r:id="rId13"/>
    <p:sldId id="269" r:id="rId14"/>
    <p:sldId id="270" r:id="rId15"/>
    <p:sldId id="279" r:id="rId16"/>
    <p:sldId id="271" r:id="rId17"/>
    <p:sldId id="278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CCD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3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30:37.291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952 0 24575,'-7'0'0,"-12"4"0,-14 6 0,-21 5 0,-18 5 0,-2 1-527,25-8 0,-2 2 527,-40 13 0,38-6 0,1 1 0,-31 17 0,36-8 0,4 3 0,-18 20 0,25-12 0,3 4 0,-10 37 0,26-34 0,5 3 0,2 6 0,3 0 0,2 41 0,9-29 0,4-1 0,4 18 0,7-13 0,6 1 0,-5-30 0,2-2 0,6 14 0,5 1-990,19 13 0,6-2 990,-8-15 0,4 1-1082,0 3 1,6 4 0,2-3 1081,-1-7 0,2-2 0,5 0-1036,-7-7 1,4 0 0,3 0 0,2 1 1035,12 5 0,3 1 0,3 0 0,3-4-613,-11-8 1,3-2 0,2-2 0,2 0 0,1-1 612,-9-5 0,1 1 0,1-2 0,2-1 0,2-1 0,4-3-215,-8-5 0,3-1 0,4-1 1,1-2-1,0-1 0,1-1 1,-3-2-1,-2-1 215,16 0 0,-2-3 0,-2-1 0,0-2 0,2-2 0,2-1-135,-5 0 0,4-1 1,1-1-1,0-1 0,-1-2 1,-3-2-1,-5-3 135,12-5 0,-3-4 0,-4-3 0,-3 0 0,-1 0 0,-11 4 0,-4-1 0,0 1 0,-1-2 0,2-1 0,7-4 0,0-3 0,0 0 0,0 1 0,-1 2 0,11 1 0,-1 3 0,0 1 0,2-2 0,-10 1 0,1-1 0,2 0 0,-1 1 0,-3 3 59,7 0 1,-1 4 0,-1 1 0,-1 0-60,-1 1 0,2 0 0,-4 1 0,-7 2 596,-8 2 0,-6 2 1,-4 1-597,20-2 0,-13 4 3153,-22 5-3153,-43-2 0,-5 2 0,-2-3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17:3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0 715 24575,'0'-8'0,"7"1"0,2-4 0,7 2 0,0-6 0,4 6 0,-4-6 0,11 2 0,-5-3 0,13-4 0,-8 6 0,15-12 0,-14 15 0,10-8 0,-20 12 0,6 2 0,-12-2 0,10 3 0,-6-4 0,6 4 0,-13-3 0,-3 3 0,-10-7 0,-12-6 0,1-9 0,-30-31 0,16 14 0,-10-10 0,0 0 0,6 4 0,3-2 0,3 2 0,16 21 0,-4-7 0,14 32 0,-2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38:00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1230 24575,'7'0'0,"12"-4"0,-1-1 0,20-8 0,9-1 0,-12 0 0,25-9 0,-37 13 0,26-12 0,-27 9 0,11-3 0,-17 7 0,3-5 0,-8 10 0,7-11 0,-9 7 0,5-3 0,0-6 0,3-1 0,-1-10 0,16-18 0,-16 12 0,9-13 0,-13 18 0,-4-5 0,0 8 0,-3-8 0,3 0 0,-3 8 0,-1-4 0,3 7 0,-1-12 0,-2 7 0,0-11 0,-4 15 0,0 0 0,4-37 0,-3 28 0,3-32 0,-4 35 0,0-4 0,0-6 0,0 0 0,-4-12 0,3 15 0,-7 5 0,7 18 0,-2 7 0,3 0 0,0 3 0,0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38:02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0 165 24575,'0'-7'0,"3"0"0,1 1 0,0-1 0,2 0 0,-2 0 0,-1 0 0,3 3 0,-5-2 0,5 2 0,-2-2 0,0-1 0,2 0 0,-3 0 0,4-4 0,0 4 0,0-4 0,0 1 0,0 5 0,-3-5 0,2 10 0,-5-7 0,5 7 0,-5-6 0,2 2 0,0 0 0,1 4 0,3 7 0,3 9 0,8 9 0,3 1 0,1 4 0,3-5 0,-9-5 0,4 0 0,-8-5 0,2-4 0,-10 0 0,3-7 0,-7-1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01:04.22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952 0 24575,'-7'0'0,"-12"4"0,-14 6 0,-21 5 0,-18 5 0,-2 1-527,25-8 0,-2 2 527,-40 13 0,38-6 0,1 1 0,-31 17 0,36-8 0,4 3 0,-18 20 0,25-12 0,3 4 0,-10 37 0,26-34 0,5 3 0,2 6 0,3 0 0,2 41 0,9-29 0,4-1 0,4 18 0,7-13 0,6 1 0,-5-30 0,2-2 0,6 14 0,5 1-990,19 13 0,6-2 990,-8-15 0,4 1-1082,0 3 1,6 4 0,2-3 1081,-1-7 0,2-2 0,5 0-1036,-7-7 1,4 0 0,3 0 0,2 1 1035,12 5 0,3 1 0,3 0 0,3-4-613,-11-8 1,3-2 0,2-2 0,2 0 0,1-1 612,-9-5 0,1 1 0,1-2 0,2-1 0,2-1 0,4-3-215,-8-5 0,3-1 0,4-1 1,1-2-1,0-1 0,1-1 1,-3-2-1,-2-1 215,16 0 0,-2-3 0,-2-1 0,0-2 0,2-2 0,2-1-135,-5 0 0,4-1 1,1-1-1,0-1 0,-1-2 1,-3-2-1,-5-3 135,12-5 0,-3-4 0,-4-3 0,-3 0 0,-1 0 0,-11 4 0,-4-1 0,0 1 0,-1-2 0,2-1 0,7-4 0,0-3 0,0 0 0,0 1 0,-1 2 0,11 1 0,-1 3 0,0 1 0,2-2 0,-10 1 0,1-1 0,2 0 0,-1 1 0,-3 3 59,7 0 1,-1 4 0,-1 1 0,-1 0-60,-1 1 0,2 0 0,-4 1 0,-7 2 596,-8 2 0,-6 2 1,-4 1-597,20-2 0,-13 4 3153,-22 5-3153,-43-2 0,-5 2 0,-2-3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01:08.6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264 0 24575,'18'31'0,"10"7"0,25 25 0,6 0-1616,6 2 1616,-27-28 0,2 0 0,4 1 0,2 1 0,2 3 0,2 0 0,1-2 0,1 0 0,-3 3 0,-2-3 0,22 13 524,-6 0-524,-32-31 267,-9-5-267,-21-2 0,-11-3 0,-44 22 0,-18 18-552,14-11 1,-4 2 551,3 4 0,-1 4 0,-13 14 0,2 0 0,14-14 0,3 0 0,-1 7 0,0-2-485,9-19 1,0-2 484,-1 3 0,1-3-125,-29 16 125,0 2 0,42-24 0,10-8 0,16-13 0,7-5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16:22:05.409"/>
    </inkml:context>
    <inkml:brush xml:id="br0">
      <inkml:brushProperty name="width" value="0.05" units="cm"/>
      <inkml:brushProperty name="height" value="0.05" units="cm"/>
      <inkml:brushProperty name="color" value="#A558A2"/>
    </inkml:brush>
  </inkml:definitions>
  <inkml:trace contextRef="#ctx0" brushRef="#br0">639 1230 24575,'-7'0'0,"-12"-4"0,1-1 0,-20-8 0,-9-1 0,12 0 0,-25-9 0,37 13 0,-26-12 0,27 9 0,-11-3 0,17 7 0,-3-5 0,8 10 0,-7-11 0,9 7 0,-5-3 0,0-6 0,-3-1 0,1-10 0,-16-18 0,16 12 0,-9-13 0,13 18 0,4-5 0,0 8 0,3-8 0,-3 0 0,4 8 0,-1-4 0,-2 7 0,1-12 0,2 7 0,0-11 0,4 15 0,0 0 0,-4-37 0,3 28 0,-3-32 0,4 35 0,0-4 0,0-6 0,0 0 0,4-12 0,-3 15 0,7 5 0,-7 18 0,2 7 0,-3 0 0,0 3 0,0 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16:22:05.410"/>
    </inkml:context>
    <inkml:brush xml:id="br0">
      <inkml:brushProperty name="width" value="0.05" units="cm"/>
      <inkml:brushProperty name="height" value="0.05" units="cm"/>
      <inkml:brushProperty name="color" value="#A558A2"/>
    </inkml:brush>
  </inkml:definitions>
  <inkml:trace contextRef="#ctx0" brushRef="#br0">294 165 24575,'0'-7'0,"-3"0"0,-1 1 0,0-1 0,-2 0 0,2 0 0,1 0 0,-3 3 0,5-2 0,-5 2 0,2-2 0,0-1 0,-2 0 0,3 0 0,-4-4 0,0 4 0,0-4 0,0 1 0,0 5 0,3-5 0,-2 10 0,5-7 0,-5 7 0,5-6 0,-2 2 0,0 0 0,-1 4 0,-3 7 0,-3 9 0,-8 9 0,-3 1 0,-1 4 0,-3-5 0,9-5 0,-4 0 0,8-5 0,-2-4 0,10 0 0,-3-7 0,7-1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14:21:49.0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2718 0 24575,'2'0'0,"6"2"0,6 2 0,8 2 0,8 2 0,1 1-527,-11-3 0,1-1 527,17 7 0,-16-3 0,0 1 0,12 6 0,-15-2 0,-1 0 0,8 9 0,-11-5 0,-2 1 0,5 16 0,-11-14 0,-2 1 0,-1 2 0,-1 1 0,-1 16 0,-4-11 0,-1-1 0,-2 7 0,-3-5 0,-2 1 0,2-13 0,-1-1 0,-3 6 0,-2 1-990,-7 5 0,-3-2 990,3-5 0,-1 1-1082,-1 0 1,-2 2 0,0-1 1081,-1-3 0,0-1 0,-2 0-1036,3-3 1,-2 1 0,-1-1 0,-2 1 1035,-3 1 0,-3 2 0,0-2 0,-2 0-613,5-4 1,-2 0 0,0-2 0,-1 1 0,0-1 612,3-2 0,0 0 0,-1 0 0,0-1 0,-1 0 0,-2-2-215,3-1 0,-1-1 0,-1-1 1,-1 0-1,0 0 0,0-2 1,1 1-1,0-2 215,-6 1 0,2-1 0,-1-1 0,1-1 0,-1-1 0,-1 1-135,2-1 0,-1-1 1,-1 0-1,0 0 0,1-1 1,1-1-1,1-1 135,-4-2 0,1-2 0,2-1 0,1-1 0,1 1 0,4 2 0,1-1 0,1 0 0,0 0 0,-1-1 0,-2-1 0,-1-1 0,0-1 0,1 1 0,-1 1 0,-4 0 0,1 1 0,0 0 0,-1 0 0,4 1 0,-1-1 0,0-1 0,0 2 0,1 0 59,-3 1 1,2 1 0,-1 1 0,1-1-60,-1 1 0,1 0 0,1 1 0,3 0 596,3 1 0,3 1 1,1 0-597,-8 0 0,5 1 3153,10 2-3153,17 0 0,3 0 0,0-1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14:21:49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365 0 24575,'-8'13'0,"-3"2"0,-11 12 0,-3-1-1616,-2 1 1616,12-12 0,-2 0 0,-1 1 0,-1 0 0,-1 2 0,-1-1 0,0 0 0,-1 0 0,2 0 0,1 0 0,-10 5 524,3 0-524,13-13 267,4-2-267,8-1 0,6-1 0,17 9 0,8 8-552,-6-5 1,1 1 551,0 1 0,0 2 0,5 6 0,0 0 0,-7-6 0,0 0 0,-1 4 0,1-2-485,-4-8 1,0-1 484,1 2 0,-1-1-125,12 6 125,0 1 0,-17-10 0,-5-3 0,-6-6 0,-3-2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30:37.292"/>
    </inkml:context>
    <inkml:brush xml:id="br0">
      <inkml:brushProperty name="width" value="0.05" units="cm"/>
      <inkml:brushProperty name="height" value="0.05" units="cm"/>
      <inkml:brushProperty name="color" value="#92D050"/>
    </inkml:brush>
  </inkml:definitions>
  <inkml:trace contextRef="#ctx0" brushRef="#br0">264 0 24575,'18'31'0,"10"7"0,25 25 0,6 0-1616,6 2 1616,-27-28 0,2 0 0,4 1 0,2 1 0,2 3 0,2 0 0,1-2 0,1 0 0,-3 3 0,-2-3 0,22 13 524,-6 0-524,-32-31 267,-9-5-267,-21-2 0,-11-3 0,-44 22 0,-18 18-552,14-11 1,-4 2 551,3 4 0,-1 4 0,-13 14 0,2 0 0,14-14 0,3 0 0,-1 7 0,0-2-485,9-19 1,0-2 484,-1 3 0,1-3-125,-29 16 125,0 2 0,42-24 0,10-8 0,16-13 0,7-5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56:56.81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923 0 24575,'15'0'0,"7"0"0,9 0 0,1 0 0,-2 0 0,-5 4 0,-4-3 0,-1 6 0,-4-2 0,0-1 0,-1 3 0,-3-3 0,-1 4 0,-4-1 0,1-3 0,3 6 0,-3-1 0,7 3 0,-7 3 0,4-3 0,-5 0 0,5 2 0,-4-2 0,3 4 0,-3 4 0,0-3 0,0 3 0,1 0 0,-5-3 0,0 3 0,-1 0 0,-2-4 0,3 9 0,-4-12 0,0 10 0,-4-6 0,3 9 0,-6-9 0,3 6 0,-4-1 0,0-3 0,-5 14 0,4-19 0,-8 20 0,-2-2 0,5-7 0,-13 14 0,13-28 0,-8 19 0,6-17 0,-10 13 0,7-9 0,-29 17 0,23-19 0,-18 13 0,1-9 0,13 0 0,-29 5 0,29-6 0,-9-4 0,4 3 0,14-8 0,-14 4 0,13-5 0,-34 12 0,17-4 0,-34 6 0,21-4 0,-24-6 0,-3 8 0,-14-7 0,14 8 0,8-14 0,26 6 0,17-12 0,15 2 0,8-3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2:57:13.09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219 0 24575,'-7'7'0,"-4"2"0,-2 11 0,-4 1 0,-4 5 0,3-4 0,-3 3 0,5-8 0,-1 7 0,5-7 0,0-1 0,5-5 0,2-4 0,-1 0 0,-2 4 0,0 1 0,-3 0 0,6-1 0,2-4 0,6 4 0,5-3 0,1 7 0,6-6 0,-7 2 0,3-4 0,-4-3 0,0 3 0,1-3 0,3 7 0,0-3 0,5 3 0,-4-3 0,-1-1 0,-4-3 0,0 3 0,0-3 0,1 0 0,-1 2 0,4-2 0,-3 0 0,0 3 0,-2-6 0,-2 5 0,3-5 0,4 5 0,1-1 0,0-1 0,-4 3 0,-5-6 0,-3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03:12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24575,'30'43'0,"1"0"0,25 37 0,-20-30 0,-7-11 0,-2-3 0,-13-15 0,2-4 0,-12-6 0,2-7 0,-5 0 0,2-4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03:13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 24575,'-22'18'0,"-4"7"0,4-6 0,-5 4 0,0 3 0,6-9 0,0 8 0,5-12 0,3 3 0,2-5 0,7-3 0,-3 3 0,6-4 0,-5 0 0,5 4 0,-6-3 0,6 3 0,-5-4 0,5 1 0,-5-1 0,5 0 0,-6 0 0,7 0 0,-7-3 0,6 6 0,-5-5 0,2 3 0,0-2 0,1-5 0,3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16:2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24575,'12'-5'0,"17"-7"0,1 2 0,31-11 0,-10 2 0,16-6 0,2 0 0,4-2 0,-10 5 0,12-4 0,-13 5 0,1 1 0,13 3 0,-3 4 0,-28 9 0,16 9 0,2 3 0,3 0 0,11 7 0,1 2 0,2 2 0,7 4 0,-1 1 0,-14 1 0,-8-3 0,-6-1 0,-27-5 0,14 10 0,-31-17 0,13 15 0,-13-10 0,20 27 0,-15-16 0,25 31 0,-24-27 0,22 25 0,-23-30 0,14 24 0,-16-25 0,13 19 0,-19-23 0,17 21 0,-21-28 0,14 28 0,-13-30 0,15 31 0,-8-21 0,16 22 0,-7-9 0,29 37 0,-24-29 0,3 0 0,1-1 0,-2-4 0,17 17 0,-19-25 0,21 15 0,-28-23 0,37 28 0,-35-28 0,39 27 0,-32-26 0,51 32 0,-48-31 0,15 3 0,1-1 0,-15-8 0,56 9 0,-59-21 0,31 1 0,-43-5 0,28-8 0,-32 6 0,37-15 0,-37 14 0,11-8 0,-24 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16:29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24575,'0'8'0,"7"-1"0,2 4 0,7-2 0,0 6 0,4-6 0,-4 6 0,11-2 0,-5 3 0,13 4 0,-8-6 0,15 12 0,-14-15 0,10 8 0,-20-12 0,6-2 0,-12 2 0,10-3 0,-6 4 0,6-4 0,-13 3 0,-3-3 0,-10 7 0,-12 6 0,1 9 0,-30 31 0,16-14 0,-10 10 0,0 0 0,6-4 0,3 2 0,3-2 0,16-21 0,-4 7 0,14-32 0,-2-3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29T03:17:33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1290 24575,'12'5'0,"17"7"0,1-2 0,31 11 0,-10-2 0,16 6 0,2 0 0,4 2 0,-10-5 0,12 4 0,-13-5 0,1-1 0,13-3 0,-3-4 0,-28-9 0,16-9 0,2-3 0,3 0 0,11-7 0,1-2 0,2-2 0,7-4 0,-1-1 0,-14-1 0,-8 3 0,-6 1 0,-27 5 0,14-10 0,-31 17 0,13-15 0,-13 10 0,20-27 0,-15 16 0,25-31 0,-24 27 0,22-25 0,-23 30 0,14-24 0,-16 25 0,13-19 0,-19 23 0,17-21 0,-21 28 0,14-28 0,-13 30 0,15-31 0,-8 21 0,16-22 0,-7 9 0,29-37 0,-24 29 0,3 0 0,1 1 0,-2 4 0,17-17 0,-19 25 0,21-15 0,-28 23 0,37-28 0,-35 28 0,39-27 0,-32 26 0,51-32 0,-48 31 0,15-3 0,1 1 0,-15 8 0,56-9 0,-59 21 0,31-1 0,-43 5 0,28 8 0,-32-6 0,37 15 0,-37-14 0,11 8 0,-24-11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021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94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01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1/29/21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3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1/29/21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5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1/29/21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7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78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1/29/21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14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1/29/21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1/29/21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802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1/29/21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2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800" i="1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2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2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otatocode/COFEE_COFFEE_COFFEE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1.png"/><Relationship Id="rId5" Type="http://schemas.openxmlformats.org/officeDocument/2006/relationships/customXml" Target="../ink/ink8.xml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docs.ropensci.org/drake/" TargetMode="External"/><Relationship Id="rId7" Type="http://schemas.openxmlformats.org/officeDocument/2006/relationships/customXml" Target="../ink/ink14.xml"/><Relationship Id="rId2" Type="http://schemas.openxmlformats.org/officeDocument/2006/relationships/hyperlink" Target="https://blog.simonpcouch.com/blog/r-github-actions-commi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customXml" Target="../ink/ink16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customXml" Target="../ink/ink18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customXml" Target="../ink/ink17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customXml" Target="../ink/ink6.xm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customXml" Target="../ink/ink3.xml"/><Relationship Id="rId9" Type="http://schemas.openxmlformats.org/officeDocument/2006/relationships/customXml" Target="../ink/ink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2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 descr="Close up of whole coffee beans and ground coffee">
            <a:extLst>
              <a:ext uri="{FF2B5EF4-FFF2-40B4-BE49-F238E27FC236}">
                <a16:creationId xmlns:a16="http://schemas.microsoft.com/office/drawing/2014/main" id="{085B95D9-A431-4B9D-B688-36F0863E8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6650" b="183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4900B-F4E3-9942-B8CC-EB8DE7FE1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 sz="4800" dirty="0"/>
              <a:t>COFFEE COFFEE COFFEE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6CF1D-1C68-C047-B14B-6C13F7420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609288"/>
          </a:xfrm>
        </p:spPr>
        <p:txBody>
          <a:bodyPr>
            <a:normAutofit fontScale="47500" lnSpcReduction="20000"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/>
                </a:solidFill>
                <a:latin typeface="Georgia" panose="02040502050405020303" pitchFamily="18" charset="0"/>
              </a:rPr>
              <a:t>COFFEE &amp; ML</a:t>
            </a:r>
            <a:r>
              <a:rPr lang="en-US" sz="3600" i="1" dirty="0">
                <a:solidFill>
                  <a:schemeClr val="tx1"/>
                </a:solidFill>
                <a:latin typeface="Georgia" panose="02040502050405020303" pitchFamily="18" charset="0"/>
              </a:rPr>
              <a:t>: </a:t>
            </a:r>
            <a:r>
              <a:rPr lang="en-US" sz="3600" dirty="0">
                <a:solidFill>
                  <a:schemeClr val="tx1"/>
                </a:solidFill>
                <a:latin typeface="Georgia" panose="02040502050405020303" pitchFamily="18" charset="0"/>
              </a:rPr>
              <a:t>CONTEXT, INSPIRATION, SCRAPING, PLAN</a:t>
            </a:r>
          </a:p>
          <a:p>
            <a:pPr>
              <a:spcAft>
                <a:spcPts val="600"/>
              </a:spcAft>
            </a:pPr>
            <a:r>
              <a:rPr lang="en-US" dirty="0" err="1">
                <a:solidFill>
                  <a:srgbClr val="059CCD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rgbClr val="059CCD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59CCD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mrpotatocode</a:t>
            </a:r>
            <a:r>
              <a:rPr lang="en-US" dirty="0">
                <a:solidFill>
                  <a:srgbClr val="059CCD"/>
                </a:solidFill>
                <a:latin typeface="Georgia" panose="02040502050405020303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/COFEE_COFFEE_COFFEE</a:t>
            </a:r>
            <a:r>
              <a:rPr lang="en-US" dirty="0">
                <a:solidFill>
                  <a:srgbClr val="059CCD"/>
                </a:solidFill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110139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219AFF0-F08F-4AFD-9295-50D888454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6" b="2909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0BA4-4C16-E64F-8A0D-D719C362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SCRAPING</a:t>
            </a:r>
          </a:p>
        </p:txBody>
      </p:sp>
    </p:spTree>
    <p:extLst>
      <p:ext uri="{BB962C8B-B14F-4D97-AF65-F5344CB8AC3E}">
        <p14:creationId xmlns:p14="http://schemas.microsoft.com/office/powerpoint/2010/main" val="3693288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94270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Eight Ounce Coffee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D6825D0-21EF-D247-B6CE-DAB94FC48BCF}"/>
              </a:ext>
            </a:extLst>
          </p:cNvPr>
          <p:cNvSpPr txBox="1">
            <a:spLocks/>
          </p:cNvSpPr>
          <p:nvPr/>
        </p:nvSpPr>
        <p:spPr>
          <a:xfrm>
            <a:off x="1205971" y="1579783"/>
            <a:ext cx="3051017" cy="41100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Georgia" panose="02040502050405020303" pitchFamily="18" charset="0"/>
              </a:rPr>
              <a:t>Pros: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Many roasters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Updated fast enough (weekly)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Can duplicate ~80% of code between roasters </a:t>
            </a:r>
          </a:p>
          <a:p>
            <a:r>
              <a:rPr lang="en-US" b="1" dirty="0">
                <a:latin typeface="Georgia" panose="02040502050405020303" pitchFamily="18" charset="0"/>
              </a:rPr>
              <a:t>Cons: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Huge HTML overhead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Inconsistencies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Less personal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Might miss a couple of special coffees only reserved for original website or subscribers</a:t>
            </a:r>
          </a:p>
          <a:p>
            <a:pPr lvl="1"/>
            <a:endParaRPr lang="en-US" dirty="0">
              <a:latin typeface="Georgia" panose="02040502050405020303" pitchFamily="18" charset="0"/>
            </a:endParaRPr>
          </a:p>
          <a:p>
            <a:pPr lvl="1"/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DF7B9-40C2-A248-B1C1-DB5F62862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35"/>
          <a:stretch/>
        </p:blipFill>
        <p:spPr>
          <a:xfrm>
            <a:off x="5318876" y="1864477"/>
            <a:ext cx="3973009" cy="3995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7E1D7F-7A87-2044-B5A0-8791D08FD59C}"/>
              </a:ext>
            </a:extLst>
          </p:cNvPr>
          <p:cNvSpPr txBox="1"/>
          <p:nvPr/>
        </p:nvSpPr>
        <p:spPr>
          <a:xfrm>
            <a:off x="5285761" y="1579783"/>
            <a:ext cx="39706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 dirty="0">
                <a:latin typeface="Georgia" panose="02040502050405020303" pitchFamily="18" charset="0"/>
              </a:rPr>
              <a:t>Roasters: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76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94270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Eight Ounce Coffee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48FDCA-F480-9A42-A674-D40BF539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84" y="2061099"/>
            <a:ext cx="3833219" cy="20202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FFEBF71-29FB-0143-ADEE-0B3D5BBACF25}"/>
              </a:ext>
            </a:extLst>
          </p:cNvPr>
          <p:cNvSpPr txBox="1"/>
          <p:nvPr/>
        </p:nvSpPr>
        <p:spPr>
          <a:xfrm>
            <a:off x="6747153" y="1776405"/>
            <a:ext cx="39706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Georgia" panose="02040502050405020303" pitchFamily="18" charset="0"/>
              </a:rPr>
              <a:t>Quantitative Details:</a:t>
            </a:r>
          </a:p>
          <a:p>
            <a:endParaRPr lang="en-CA" sz="1300" b="1" dirty="0">
              <a:latin typeface="Georgia" panose="02040502050405020303" pitchFamily="18" charset="0"/>
            </a:endParaRPr>
          </a:p>
          <a:p>
            <a:r>
              <a:rPr lang="en-CA" sz="1100" dirty="0">
                <a:latin typeface="Georgia" panose="02040502050405020303" pitchFamily="18" charset="0"/>
              </a:rPr>
              <a:t>Region: Cundinamarca</a:t>
            </a:r>
            <a:br>
              <a:rPr lang="en-CA" sz="1100" dirty="0">
                <a:latin typeface="Georgia" panose="02040502050405020303" pitchFamily="18" charset="0"/>
              </a:rPr>
            </a:br>
            <a:r>
              <a:rPr lang="en-CA" sz="1100" dirty="0">
                <a:latin typeface="Georgia" panose="02040502050405020303" pitchFamily="18" charset="0"/>
              </a:rPr>
              <a:t>Variety: Castillo, </a:t>
            </a:r>
            <a:r>
              <a:rPr lang="en-CA" sz="1100" dirty="0" err="1">
                <a:latin typeface="Georgia" panose="02040502050405020303" pitchFamily="18" charset="0"/>
              </a:rPr>
              <a:t>Caturra</a:t>
            </a:r>
            <a:r>
              <a:rPr lang="en-CA" sz="1100" dirty="0">
                <a:latin typeface="Georgia" panose="02040502050405020303" pitchFamily="18" charset="0"/>
              </a:rPr>
              <a:t>, Colombia</a:t>
            </a:r>
            <a:br>
              <a:rPr lang="en-CA" sz="1100" dirty="0">
                <a:latin typeface="Georgia" panose="02040502050405020303" pitchFamily="18" charset="0"/>
              </a:rPr>
            </a:br>
            <a:r>
              <a:rPr lang="en-CA" sz="1100" dirty="0">
                <a:latin typeface="Georgia" panose="02040502050405020303" pitchFamily="18" charset="0"/>
              </a:rPr>
              <a:t>Processing: 'Lactic' Anaerobic Washed</a:t>
            </a:r>
            <a:br>
              <a:rPr lang="en-CA" sz="1100" dirty="0">
                <a:latin typeface="Georgia" panose="02040502050405020303" pitchFamily="18" charset="0"/>
              </a:rPr>
            </a:br>
            <a:r>
              <a:rPr lang="en-CA" sz="1100" dirty="0">
                <a:latin typeface="Georgia" panose="02040502050405020303" pitchFamily="18" charset="0"/>
              </a:rPr>
              <a:t>Altitude: 1350m</a:t>
            </a:r>
            <a:br>
              <a:rPr lang="en-CA" sz="1100" dirty="0">
                <a:latin typeface="Georgia" panose="02040502050405020303" pitchFamily="18" charset="0"/>
              </a:rPr>
            </a:br>
            <a:r>
              <a:rPr lang="en-CA" sz="1100" dirty="0">
                <a:latin typeface="Georgia" panose="02040502050405020303" pitchFamily="18" charset="0"/>
              </a:rPr>
              <a:t>Cup: Prune, Red grape, Toffee</a:t>
            </a:r>
          </a:p>
          <a:p>
            <a:endParaRPr lang="en-CA" sz="1050" dirty="0">
              <a:latin typeface="Georgia" panose="02040502050405020303" pitchFamily="18" charset="0"/>
            </a:endParaRPr>
          </a:p>
          <a:p>
            <a:endParaRPr lang="en-CA" sz="1050" dirty="0">
              <a:latin typeface="Georgia" panose="02040502050405020303" pitchFamily="18" charset="0"/>
            </a:endParaRPr>
          </a:p>
          <a:p>
            <a:r>
              <a:rPr lang="en-CA" sz="1400" b="1" dirty="0">
                <a:latin typeface="Georgia" panose="02040502050405020303" pitchFamily="18" charset="0"/>
              </a:rPr>
              <a:t>Qualitative Details:</a:t>
            </a:r>
          </a:p>
          <a:p>
            <a:endParaRPr lang="en-CA" sz="1300" b="1" dirty="0">
              <a:latin typeface="Georgia" panose="02040502050405020303" pitchFamily="18" charset="0"/>
            </a:endParaRPr>
          </a:p>
          <a:p>
            <a:r>
              <a:rPr lang="en-CA" sz="1100" dirty="0">
                <a:latin typeface="Georgia" panose="02040502050405020303" pitchFamily="18" charset="0"/>
              </a:rPr>
              <a:t>This lot comes from La Palma &amp; El </a:t>
            </a:r>
            <a:r>
              <a:rPr lang="en-CA" sz="1100" dirty="0" err="1">
                <a:latin typeface="Georgia" panose="02040502050405020303" pitchFamily="18" charset="0"/>
              </a:rPr>
              <a:t>Tucan's</a:t>
            </a:r>
            <a:r>
              <a:rPr lang="en-CA" sz="1100" dirty="0">
                <a:latin typeface="Georgia" panose="02040502050405020303" pitchFamily="18" charset="0"/>
              </a:rPr>
              <a:t> (LPET) prestigious Neighbours and Crops program. What that means, is LPET hasn't actually produced this coffee and rather they're assisting in the production, teaming up and empowering Victor Hernandez, a coffee producer who lives in Cundinamarca, Colombia. LPET has created a brilliant business model focused on their community and empowering the small holder producers surrounding them in many ways.</a:t>
            </a:r>
          </a:p>
          <a:p>
            <a:endParaRPr lang="en-CA" sz="1300" b="1" dirty="0">
              <a:latin typeface="Georgia" panose="02040502050405020303" pitchFamily="18" charset="0"/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888585-8545-C241-B2D8-5326B62F46A2}"/>
              </a:ext>
            </a:extLst>
          </p:cNvPr>
          <p:cNvSpPr txBox="1"/>
          <p:nvPr/>
        </p:nvSpPr>
        <p:spPr>
          <a:xfrm>
            <a:off x="1275829" y="1776405"/>
            <a:ext cx="3970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>
                <a:latin typeface="Georgia" panose="02040502050405020303" pitchFamily="18" charset="0"/>
              </a:rPr>
              <a:t>Coffees: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82BAAA-5D5F-8148-8C33-617B81C72477}"/>
              </a:ext>
            </a:extLst>
          </p:cNvPr>
          <p:cNvGrpSpPr/>
          <p:nvPr/>
        </p:nvGrpSpPr>
        <p:grpSpPr>
          <a:xfrm rot="901679">
            <a:off x="5121151" y="3249850"/>
            <a:ext cx="1335960" cy="666720"/>
            <a:chOff x="5017504" y="3212113"/>
            <a:chExt cx="133596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AF361C7-D545-6A45-AD04-49D1EA82E4EA}"/>
                    </a:ext>
                  </a:extLst>
                </p14:cNvPr>
                <p14:cNvContentPartPr/>
                <p14:nvPr/>
              </p14:nvContentPartPr>
              <p14:xfrm>
                <a:off x="5017504" y="3212113"/>
                <a:ext cx="1195920" cy="560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AF361C7-D545-6A45-AD04-49D1EA82E4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08504" y="3203473"/>
                  <a:ext cx="12135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033E9D-AB1D-324A-8A6D-A814BBD65600}"/>
                    </a:ext>
                  </a:extLst>
                </p14:cNvPr>
                <p14:cNvContentPartPr/>
                <p14:nvPr/>
              </p14:nvContentPartPr>
              <p14:xfrm>
                <a:off x="6197584" y="3621433"/>
                <a:ext cx="155880" cy="257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033E9D-AB1D-324A-8A6D-A814BBD6560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88584" y="3612433"/>
                  <a:ext cx="173520" cy="27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5529DD-E1B0-7E43-8011-E6510C817D44}"/>
              </a:ext>
            </a:extLst>
          </p:cNvPr>
          <p:cNvGrpSpPr/>
          <p:nvPr/>
        </p:nvGrpSpPr>
        <p:grpSpPr>
          <a:xfrm rot="20698321" flipV="1">
            <a:off x="5092411" y="2414482"/>
            <a:ext cx="1335960" cy="666720"/>
            <a:chOff x="5017504" y="3212113"/>
            <a:chExt cx="1335960" cy="66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151D3A-DC13-F041-BDCE-567D64F2BE6F}"/>
                    </a:ext>
                  </a:extLst>
                </p14:cNvPr>
                <p14:cNvContentPartPr/>
                <p14:nvPr/>
              </p14:nvContentPartPr>
              <p14:xfrm>
                <a:off x="5017504" y="3212113"/>
                <a:ext cx="1195920" cy="560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151D3A-DC13-F041-BDCE-567D64F2BE6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08504" y="3203113"/>
                  <a:ext cx="1213560" cy="57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AA568CE-78F0-4C41-AAB5-CF5AA3143587}"/>
                    </a:ext>
                  </a:extLst>
                </p14:cNvPr>
                <p14:cNvContentPartPr/>
                <p14:nvPr/>
              </p14:nvContentPartPr>
              <p14:xfrm>
                <a:off x="6197584" y="3621433"/>
                <a:ext cx="155880" cy="25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AA568CE-78F0-4C41-AAB5-CF5AA314358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88584" y="3612793"/>
                  <a:ext cx="173520" cy="275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59FA0A6-CCBE-9249-A368-FE55AA240A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5829" y="4195614"/>
            <a:ext cx="3498760" cy="190296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F804B3-0488-5D4D-98BF-D3BA5DB508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7355" y="480721"/>
            <a:ext cx="24511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98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94270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Eight Ounce Coffee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DFC43D6-7ED8-8449-8811-7BF2B71E7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53852"/>
              </p:ext>
            </p:extLst>
          </p:nvPr>
        </p:nvGraphicFramePr>
        <p:xfrm>
          <a:off x="1175511" y="3958976"/>
          <a:ext cx="10112600" cy="206488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64075">
                  <a:extLst>
                    <a:ext uri="{9D8B030D-6E8A-4147-A177-3AD203B41FA5}">
                      <a16:colId xmlns:a16="http://schemas.microsoft.com/office/drawing/2014/main" val="546396912"/>
                    </a:ext>
                  </a:extLst>
                </a:gridCol>
                <a:gridCol w="1618975">
                  <a:extLst>
                    <a:ext uri="{9D8B030D-6E8A-4147-A177-3AD203B41FA5}">
                      <a16:colId xmlns:a16="http://schemas.microsoft.com/office/drawing/2014/main" val="2711604494"/>
                    </a:ext>
                  </a:extLst>
                </a:gridCol>
                <a:gridCol w="909175">
                  <a:extLst>
                    <a:ext uri="{9D8B030D-6E8A-4147-A177-3AD203B41FA5}">
                      <a16:colId xmlns:a16="http://schemas.microsoft.com/office/drawing/2014/main" val="3175194540"/>
                    </a:ext>
                  </a:extLst>
                </a:gridCol>
                <a:gridCol w="1264075">
                  <a:extLst>
                    <a:ext uri="{9D8B030D-6E8A-4147-A177-3AD203B41FA5}">
                      <a16:colId xmlns:a16="http://schemas.microsoft.com/office/drawing/2014/main" val="2470224634"/>
                    </a:ext>
                  </a:extLst>
                </a:gridCol>
                <a:gridCol w="1264075">
                  <a:extLst>
                    <a:ext uri="{9D8B030D-6E8A-4147-A177-3AD203B41FA5}">
                      <a16:colId xmlns:a16="http://schemas.microsoft.com/office/drawing/2014/main" val="4195973085"/>
                    </a:ext>
                  </a:extLst>
                </a:gridCol>
                <a:gridCol w="1264075">
                  <a:extLst>
                    <a:ext uri="{9D8B030D-6E8A-4147-A177-3AD203B41FA5}">
                      <a16:colId xmlns:a16="http://schemas.microsoft.com/office/drawing/2014/main" val="348480576"/>
                    </a:ext>
                  </a:extLst>
                </a:gridCol>
                <a:gridCol w="1264075">
                  <a:extLst>
                    <a:ext uri="{9D8B030D-6E8A-4147-A177-3AD203B41FA5}">
                      <a16:colId xmlns:a16="http://schemas.microsoft.com/office/drawing/2014/main" val="416771680"/>
                    </a:ext>
                  </a:extLst>
                </a:gridCol>
                <a:gridCol w="1264075">
                  <a:extLst>
                    <a:ext uri="{9D8B030D-6E8A-4147-A177-3AD203B41FA5}">
                      <a16:colId xmlns:a16="http://schemas.microsoft.com/office/drawing/2014/main" val="3780032709"/>
                    </a:ext>
                  </a:extLst>
                </a:gridCol>
              </a:tblGrid>
              <a:tr h="137240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Roaster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CoffeeName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Country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Region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Variety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Processing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Altitude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TastingNotes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727030"/>
                  </a:ext>
                </a:extLst>
              </a:tr>
              <a:tr h="34057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The Library Specialty Coffee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San Pedro Necta, Guatemala, Washed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Guatemala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Huehuetenango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Caturra, Bourbon, Pache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Washed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1400 - 1850 m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Milk chocolate, Apple, Fig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7793827"/>
                  </a:ext>
                </a:extLst>
              </a:tr>
              <a:tr h="340573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The Library Specialty Coffee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Bensa Segera, Ethiopia, Washed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Ethiopia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Sidamo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Heirloom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Washed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2100 - 2300 m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Yellow peach, Black berry, Floral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5941205"/>
                  </a:ext>
                </a:extLst>
              </a:tr>
              <a:tr h="398132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The Library Specialty Coffee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Potosi, Colombia, Washed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Colombia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Cauca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Caturra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Double Fermentation Washed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1400 - 1860 m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Citrus fruit, Molasses, Hazelnut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0554963"/>
                  </a:ext>
                </a:extLst>
              </a:tr>
              <a:tr h="563747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The Library Specialty Coffee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La Palma </a:t>
                      </a:r>
                      <a:r>
                        <a:rPr lang="en-CA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yi</a:t>
                      </a:r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El </a:t>
                      </a:r>
                      <a:r>
                        <a:rPr lang="en-CA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Tucan</a:t>
                      </a:r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lot416, Colombia, Anaerobic washed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Colombia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Cundinamarca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Castillo, </a:t>
                      </a:r>
                      <a:r>
                        <a:rPr lang="en-CA" sz="1200" b="0" u="none" strike="noStrike" dirty="0" err="1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Caturra</a:t>
                      </a:r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, Colombia 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'Lactic' Anaerobic Washed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1350m 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b="0" u="none" strike="noStrike" dirty="0">
                          <a:solidFill>
                            <a:srgbClr val="000000"/>
                          </a:solidFill>
                          <a:effectLst/>
                          <a:latin typeface="Georgia" panose="02040502050405020303" pitchFamily="18" charset="0"/>
                        </a:rPr>
                        <a:t> Prune, Red grape, Toffee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Georgia" panose="020405020504050203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386289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F0E8C98-494B-3F4D-976F-CBCB29CF058E}"/>
              </a:ext>
            </a:extLst>
          </p:cNvPr>
          <p:cNvSpPr txBox="1">
            <a:spLocks/>
          </p:cNvSpPr>
          <p:nvPr/>
        </p:nvSpPr>
        <p:spPr>
          <a:xfrm>
            <a:off x="1175510" y="1171132"/>
            <a:ext cx="4637025" cy="258151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Georgia" panose="02040502050405020303" pitchFamily="18" charset="0"/>
              </a:rPr>
              <a:t>Scraping Process: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Every week, download html for current coffees for each roaster </a:t>
            </a:r>
          </a:p>
          <a:p>
            <a:pPr lvl="2"/>
            <a:r>
              <a:rPr lang="en-US" dirty="0" err="1">
                <a:latin typeface="Georgia" panose="02040502050405020303" pitchFamily="18" charset="0"/>
              </a:rPr>
              <a:t>rvest</a:t>
            </a:r>
            <a:r>
              <a:rPr lang="en-US" dirty="0">
                <a:latin typeface="Georgia" panose="02040502050405020303" pitchFamily="18" charset="0"/>
              </a:rPr>
              <a:t> to select correct </a:t>
            </a:r>
            <a:r>
              <a:rPr lang="en-US" dirty="0" err="1">
                <a:latin typeface="Georgia" panose="02040502050405020303" pitchFamily="18" charset="0"/>
              </a:rPr>
              <a:t>html_node</a:t>
            </a:r>
            <a:r>
              <a:rPr lang="en-US" dirty="0">
                <a:latin typeface="Georgia" panose="02040502050405020303" pitchFamily="18" charset="0"/>
              </a:rPr>
              <a:t>()</a:t>
            </a:r>
          </a:p>
          <a:p>
            <a:pPr lvl="3"/>
            <a:r>
              <a:rPr lang="en-US" dirty="0">
                <a:latin typeface="Georgia" panose="02040502050405020303" pitchFamily="18" charset="0"/>
              </a:rPr>
              <a:t>use [id/class = ‘__’] to find the desired information, rather than traverse the HTML tree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Turn listed coffees into URLs</a:t>
            </a:r>
          </a:p>
          <a:p>
            <a:pPr lvl="2"/>
            <a:r>
              <a:rPr lang="en-US" i="1" dirty="0">
                <a:latin typeface="Georgia" panose="02040502050405020303" pitchFamily="18" charset="0"/>
              </a:rPr>
              <a:t>https://eightoucecoffee.ca/collections/... + roaster-name + coffee-name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Check that each URL resolves, skip if not</a:t>
            </a:r>
          </a:p>
          <a:p>
            <a:pPr lvl="2"/>
            <a:endParaRPr lang="en-US" dirty="0">
              <a:latin typeface="Georgia" panose="02040502050405020303" pitchFamily="18" charset="0"/>
            </a:endParaRPr>
          </a:p>
          <a:p>
            <a:pPr lvl="1"/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FB923A-7E6B-2948-BFB4-5ADDA166B49C}"/>
              </a:ext>
            </a:extLst>
          </p:cNvPr>
          <p:cNvSpPr txBox="1">
            <a:spLocks/>
          </p:cNvSpPr>
          <p:nvPr/>
        </p:nvSpPr>
        <p:spPr>
          <a:xfrm>
            <a:off x="5812535" y="1474905"/>
            <a:ext cx="5384523" cy="221204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Georgia" panose="02040502050405020303" pitchFamily="18" charset="0"/>
              </a:rPr>
              <a:t>Loop through each coffee URL, grab attributes and write table</a:t>
            </a:r>
          </a:p>
          <a:p>
            <a:pPr lvl="2"/>
            <a:r>
              <a:rPr lang="en-US" dirty="0" err="1">
                <a:latin typeface="Georgia" panose="02040502050405020303" pitchFamily="18" charset="0"/>
              </a:rPr>
              <a:t>rvest</a:t>
            </a:r>
            <a:r>
              <a:rPr lang="en-US" dirty="0">
                <a:latin typeface="Georgia" panose="02040502050405020303" pitchFamily="18" charset="0"/>
              </a:rPr>
              <a:t> to select correct </a:t>
            </a:r>
            <a:r>
              <a:rPr lang="en-US" dirty="0" err="1">
                <a:latin typeface="Georgia" panose="02040502050405020303" pitchFamily="18" charset="0"/>
              </a:rPr>
              <a:t>html_node</a:t>
            </a:r>
            <a:r>
              <a:rPr lang="en-US" dirty="0">
                <a:latin typeface="Georgia" panose="02040502050405020303" pitchFamily="18" charset="0"/>
              </a:rPr>
              <a:t>()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Separate each attribute into columns</a:t>
            </a:r>
          </a:p>
          <a:p>
            <a:pPr lvl="2"/>
            <a:r>
              <a:rPr lang="en-US" dirty="0">
                <a:latin typeface="Georgia" panose="02040502050405020303" pitchFamily="18" charset="0"/>
              </a:rPr>
              <a:t>Save qualitative data elsewhere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Parse either Coffee Names or Region into Country when possible</a:t>
            </a:r>
          </a:p>
          <a:p>
            <a:pPr lvl="2"/>
            <a:r>
              <a:rPr lang="en-US" dirty="0" err="1">
                <a:latin typeface="Georgia" panose="02040502050405020303" pitchFamily="18" charset="0"/>
              </a:rPr>
              <a:t>parseName</a:t>
            </a:r>
            <a:r>
              <a:rPr lang="en-US" dirty="0">
                <a:latin typeface="Georgia" panose="02040502050405020303" pitchFamily="18" charset="0"/>
              </a:rPr>
              <a:t> vs regex vs other?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Merge all </a:t>
            </a:r>
            <a:r>
              <a:rPr lang="en-US" dirty="0" err="1">
                <a:latin typeface="Georgia" panose="02040502050405020303" pitchFamily="18" charset="0"/>
              </a:rPr>
              <a:t>dataframes</a:t>
            </a:r>
            <a:endParaRPr lang="en-US" dirty="0">
              <a:latin typeface="Georgia" panose="02040502050405020303" pitchFamily="18" charset="0"/>
            </a:endParaRPr>
          </a:p>
          <a:p>
            <a:pPr lvl="1"/>
            <a:r>
              <a:rPr lang="en-US" dirty="0">
                <a:latin typeface="Georgia" panose="02040502050405020303" pitchFamily="18" charset="0"/>
              </a:rPr>
              <a:t>Save CSV with scrape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460566-3BDC-D44C-B544-876227C9CC45}"/>
              </a:ext>
            </a:extLst>
          </p:cNvPr>
          <p:cNvSpPr txBox="1"/>
          <p:nvPr/>
        </p:nvSpPr>
        <p:spPr>
          <a:xfrm>
            <a:off x="1106057" y="3674282"/>
            <a:ext cx="39706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00" b="1" dirty="0">
                <a:latin typeface="Georgia" panose="02040502050405020303" pitchFamily="18" charset="0"/>
              </a:rPr>
              <a:t>Output: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80CCA5-0A44-1944-BACA-39E610FC59BF}"/>
              </a:ext>
            </a:extLst>
          </p:cNvPr>
          <p:cNvSpPr/>
          <p:nvPr/>
        </p:nvSpPr>
        <p:spPr>
          <a:xfrm>
            <a:off x="7415395" y="6170814"/>
            <a:ext cx="217880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Where is the producer?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D45BD2-03B0-A648-A8E5-F6FEF3CF2434}"/>
              </a:ext>
            </a:extLst>
          </p:cNvPr>
          <p:cNvGrpSpPr/>
          <p:nvPr/>
        </p:nvGrpSpPr>
        <p:grpSpPr>
          <a:xfrm>
            <a:off x="9541400" y="5860428"/>
            <a:ext cx="283680" cy="486360"/>
            <a:chOff x="9541400" y="5812928"/>
            <a:chExt cx="2836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F07A53-E1D8-DC4B-83FF-084D11749A39}"/>
                    </a:ext>
                  </a:extLst>
                </p14:cNvPr>
                <p14:cNvContentPartPr/>
                <p14:nvPr/>
              </p14:nvContentPartPr>
              <p14:xfrm>
                <a:off x="9541400" y="5856128"/>
                <a:ext cx="230040" cy="443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F07A53-E1D8-DC4B-83FF-084D11749A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32400" y="5847128"/>
                  <a:ext cx="247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F37C8AA-C97A-6842-B92F-1087F1FFACDF}"/>
                    </a:ext>
                  </a:extLst>
                </p14:cNvPr>
                <p14:cNvContentPartPr/>
                <p14:nvPr/>
              </p14:nvContentPartPr>
              <p14:xfrm>
                <a:off x="9719240" y="5812928"/>
                <a:ext cx="105840" cy="77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F37C8AA-C97A-6842-B92F-1087F1FFAC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10240" y="5804288"/>
                  <a:ext cx="123480" cy="94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4777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494270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SEY Coffee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FB923A-7E6B-2948-BFB4-5ADDA166B49C}"/>
              </a:ext>
            </a:extLst>
          </p:cNvPr>
          <p:cNvSpPr txBox="1">
            <a:spLocks/>
          </p:cNvSpPr>
          <p:nvPr/>
        </p:nvSpPr>
        <p:spPr>
          <a:xfrm>
            <a:off x="1106058" y="1301409"/>
            <a:ext cx="3312704" cy="487832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Georgia" panose="02040502050405020303" pitchFamily="18" charset="0"/>
              </a:rPr>
              <a:t>What makes SEY special?</a:t>
            </a:r>
          </a:p>
          <a:p>
            <a:pPr marL="0" indent="0">
              <a:buNone/>
            </a:pPr>
            <a:r>
              <a:rPr lang="en-US" sz="1300" dirty="0">
                <a:latin typeface="Georgia" panose="02040502050405020303" pitchFamily="18" charset="0"/>
              </a:rPr>
              <a:t>Data richness:</a:t>
            </a:r>
          </a:p>
          <a:p>
            <a:r>
              <a:rPr lang="en-US" sz="1200" dirty="0">
                <a:latin typeface="Georgia" panose="02040502050405020303" pitchFamily="18" charset="0"/>
              </a:rPr>
              <a:t>Varietal</a:t>
            </a:r>
          </a:p>
          <a:p>
            <a:r>
              <a:rPr lang="en-US" sz="1200" dirty="0">
                <a:latin typeface="Georgia" panose="02040502050405020303" pitchFamily="18" charset="0"/>
              </a:rPr>
              <a:t>Region</a:t>
            </a:r>
          </a:p>
          <a:p>
            <a:r>
              <a:rPr lang="en-US" sz="1200" dirty="0">
                <a:latin typeface="Georgia" panose="02040502050405020303" pitchFamily="18" charset="0"/>
              </a:rPr>
              <a:t>Farm Location</a:t>
            </a:r>
          </a:p>
          <a:p>
            <a:r>
              <a:rPr lang="en-US" sz="1200" dirty="0">
                <a:latin typeface="Georgia" panose="02040502050405020303" pitchFamily="18" charset="0"/>
              </a:rPr>
              <a:t>Altitude</a:t>
            </a:r>
          </a:p>
          <a:p>
            <a:r>
              <a:rPr lang="en-US" sz="1200" dirty="0">
                <a:latin typeface="Georgia" panose="02040502050405020303" pitchFamily="18" charset="0"/>
              </a:rPr>
              <a:t>Harvest Date</a:t>
            </a:r>
          </a:p>
          <a:p>
            <a:r>
              <a:rPr lang="en-US" sz="1200" dirty="0">
                <a:latin typeface="Georgia" panose="02040502050405020303" pitchFamily="18" charset="0"/>
              </a:rPr>
              <a:t>Harvest Details</a:t>
            </a:r>
          </a:p>
          <a:p>
            <a:r>
              <a:rPr lang="en-US" sz="1200" dirty="0">
                <a:latin typeface="Georgia" panose="02040502050405020303" pitchFamily="18" charset="0"/>
              </a:rPr>
              <a:t>Processing</a:t>
            </a:r>
          </a:p>
          <a:p>
            <a:r>
              <a:rPr lang="en-US" sz="1200" dirty="0">
                <a:latin typeface="Georgia" panose="02040502050405020303" pitchFamily="18" charset="0"/>
              </a:rPr>
              <a:t>Processing Timeline</a:t>
            </a:r>
          </a:p>
          <a:p>
            <a:r>
              <a:rPr lang="en-US" sz="1200" dirty="0">
                <a:latin typeface="Georgia" panose="02040502050405020303" pitchFamily="18" charset="0"/>
              </a:rPr>
              <a:t>Tasting Notes</a:t>
            </a:r>
          </a:p>
          <a:p>
            <a:r>
              <a:rPr lang="en-US" sz="1200" dirty="0">
                <a:latin typeface="Georgia" panose="02040502050405020303" pitchFamily="18" charset="0"/>
              </a:rPr>
              <a:t>Producer, relationship, awards</a:t>
            </a:r>
          </a:p>
          <a:p>
            <a:r>
              <a:rPr lang="en-US" sz="1200" dirty="0">
                <a:latin typeface="Georgia" panose="02040502050405020303" pitchFamily="18" charset="0"/>
              </a:rPr>
              <a:t>Varietal History</a:t>
            </a:r>
          </a:p>
          <a:p>
            <a:r>
              <a:rPr lang="en-US" sz="1200" dirty="0">
                <a:latin typeface="Georgia" panose="02040502050405020303" pitchFamily="18" charset="0"/>
              </a:rPr>
              <a:t>Pricing Details</a:t>
            </a:r>
          </a:p>
          <a:p>
            <a:r>
              <a:rPr lang="en-US" sz="1200" i="1" dirty="0">
                <a:latin typeface="Georgia" panose="02040502050405020303" pitchFamily="18" charset="0"/>
              </a:rPr>
              <a:t>Oh yeah, they taste phenomenal too</a:t>
            </a:r>
          </a:p>
          <a:p>
            <a:endParaRPr lang="en-US" sz="1200" dirty="0">
              <a:latin typeface="Georgia" panose="02040502050405020303" pitchFamily="18" charset="0"/>
            </a:endParaRPr>
          </a:p>
          <a:p>
            <a:endParaRPr lang="en-US" sz="1200" dirty="0">
              <a:latin typeface="Georgia" panose="02040502050405020303" pitchFamily="18" charset="0"/>
            </a:endParaRPr>
          </a:p>
          <a:p>
            <a:pPr lvl="1"/>
            <a:endParaRPr lang="en-US" sz="1100" dirty="0">
              <a:latin typeface="Georgia" panose="02040502050405020303" pitchFamily="18" charset="0"/>
            </a:endParaRPr>
          </a:p>
          <a:p>
            <a:endParaRPr lang="en-US" sz="1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200" dirty="0">
              <a:latin typeface="Georgia" panose="02040502050405020303" pitchFamily="18" charset="0"/>
            </a:endParaRPr>
          </a:p>
          <a:p>
            <a:pPr marL="548640" lvl="2" indent="0">
              <a:buNone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036878-B19D-4340-962A-672B0F16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329" y="3895906"/>
            <a:ext cx="3734554" cy="24263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6A4B2D-AB58-AF4E-BA60-DB27B689F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61" y="1908068"/>
            <a:ext cx="3778860" cy="1987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D3D92C-90F5-C240-AFFB-A4FCBA9E4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3546" y="678038"/>
            <a:ext cx="3294174" cy="1328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982A29-3E95-9C46-8E59-99B0C0E79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0450" y="965056"/>
            <a:ext cx="2825203" cy="15168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243010-C36F-244F-9DA7-3D0700A3B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47" y="2537473"/>
            <a:ext cx="2943714" cy="37847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43ED29-F90F-B14D-ADF1-1D28F2E676C4}"/>
              </a:ext>
            </a:extLst>
          </p:cNvPr>
          <p:cNvSpPr/>
          <p:nvPr/>
        </p:nvSpPr>
        <p:spPr>
          <a:xfrm>
            <a:off x="2121119" y="164820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🥇</a:t>
            </a:r>
          </a:p>
        </p:txBody>
      </p:sp>
    </p:spTree>
    <p:extLst>
      <p:ext uri="{BB962C8B-B14F-4D97-AF65-F5344CB8AC3E}">
        <p14:creationId xmlns:p14="http://schemas.microsoft.com/office/powerpoint/2010/main" val="408529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Close up of a blue LED screen">
            <a:extLst>
              <a:ext uri="{FF2B5EF4-FFF2-40B4-BE49-F238E27FC236}">
                <a16:creationId xmlns:a16="http://schemas.microsoft.com/office/drawing/2014/main" id="{236A238E-00CC-4377-966A-6E0AEB458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59" b="587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0BA4-4C16-E64F-8A0D-D719C362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>
                <a:solidFill>
                  <a:schemeClr val="bg1"/>
                </a:solidFill>
              </a:rPr>
              <a:t>PLAN</a:t>
            </a:r>
            <a:endParaRPr lang="en-US" sz="6000" cap="all" spc="-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203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76" y="504712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What’s Next?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73D2EA-CB34-5C4E-9828-056498F028A6}"/>
              </a:ext>
            </a:extLst>
          </p:cNvPr>
          <p:cNvSpPr txBox="1">
            <a:spLocks/>
          </p:cNvSpPr>
          <p:nvPr/>
        </p:nvSpPr>
        <p:spPr>
          <a:xfrm>
            <a:off x="841151" y="1122283"/>
            <a:ext cx="9792208" cy="621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CA" sz="2800" dirty="0"/>
              <a:t>Automate 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2D3D8-FFF5-E444-AC1B-E30F8BF12ECC}"/>
              </a:ext>
            </a:extLst>
          </p:cNvPr>
          <p:cNvSpPr/>
          <p:nvPr/>
        </p:nvSpPr>
        <p:spPr>
          <a:xfrm>
            <a:off x="733647" y="2150885"/>
            <a:ext cx="4987571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b="1" dirty="0">
                <a:latin typeface="Georgia" panose="02040502050405020303" pitchFamily="18" charset="0"/>
              </a:rPr>
              <a:t>Running R Scripts on a Schedule with GitHub Actions:</a:t>
            </a:r>
          </a:p>
          <a:p>
            <a:r>
              <a:rPr lang="en-CA" sz="1200" dirty="0">
                <a:latin typeface="Georgia" panose="02040502050405020303" pitchFamily="18" charset="0"/>
              </a:rPr>
              <a:t>Simon Couch, 2020: </a:t>
            </a:r>
            <a:r>
              <a:rPr lang="en-CA" sz="1200" dirty="0">
                <a:latin typeface="Georgia" panose="02040502050405020303" pitchFamily="18" charset="0"/>
                <a:hlinkClick r:id="rId2"/>
              </a:rPr>
              <a:t>https://blog.simonpcouch.com/blog/r-github-actions-commit/</a:t>
            </a:r>
            <a:r>
              <a:rPr lang="en-CA" sz="1200" dirty="0">
                <a:latin typeface="Georgia" panose="02040502050405020303" pitchFamily="18" charset="0"/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 err="1">
                <a:latin typeface="Georgia" panose="02040502050405020303" pitchFamily="18" charset="0"/>
              </a:rPr>
              <a:t>usethis</a:t>
            </a:r>
            <a:r>
              <a:rPr lang="en-CA" sz="1200" dirty="0">
                <a:latin typeface="Georgia" panose="02040502050405020303" pitchFamily="18" charset="0"/>
              </a:rPr>
              <a:t> package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GitHub actions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How often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Initialize R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Run a script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Save a result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Apparently that’s it!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No questions please, I haven’t done this yet.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200" dirty="0">
              <a:latin typeface="Garamond" panose="020204040303010108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3262-ADCA-0943-BB3F-F1988D69E315}"/>
              </a:ext>
            </a:extLst>
          </p:cNvPr>
          <p:cNvSpPr txBox="1"/>
          <p:nvPr/>
        </p:nvSpPr>
        <p:spPr>
          <a:xfrm>
            <a:off x="6440993" y="2301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599F81-D4DB-A844-BAB0-2BF830E6E7BE}"/>
              </a:ext>
            </a:extLst>
          </p:cNvPr>
          <p:cNvSpPr/>
          <p:nvPr/>
        </p:nvSpPr>
        <p:spPr>
          <a:xfrm>
            <a:off x="5718080" y="3756304"/>
            <a:ext cx="594583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300" b="1" dirty="0">
                <a:latin typeface="Georgia" panose="02040502050405020303" pitchFamily="18" charset="0"/>
              </a:rPr>
              <a:t>Using drake to automate data pipelines and model reproducibility</a:t>
            </a:r>
          </a:p>
          <a:p>
            <a:r>
              <a:rPr lang="en-CA" sz="1200" dirty="0">
                <a:latin typeface="Georgia" panose="02040502050405020303" pitchFamily="18" charset="0"/>
                <a:hlinkClick r:id="rId3"/>
              </a:rPr>
              <a:t>https://docs.ropensci.org/drake/</a:t>
            </a:r>
            <a:endParaRPr lang="en-CA" sz="1200" dirty="0">
              <a:latin typeface="Georgia" panose="02040502050405020303" pitchFamily="18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Make a </a:t>
            </a:r>
            <a:r>
              <a:rPr lang="en-CA" sz="1200" dirty="0" err="1">
                <a:latin typeface="Georgia" panose="02040502050405020303" pitchFamily="18" charset="0"/>
              </a:rPr>
              <a:t>drake_plan</a:t>
            </a:r>
            <a:endParaRPr lang="en-CA" sz="1200" dirty="0">
              <a:latin typeface="Georgia" panose="02040502050405020303" pitchFamily="18" charset="0"/>
            </a:endParaRP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Read the files in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Build more permanent tables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Add more robust data when possible </a:t>
            </a:r>
          </a:p>
          <a:p>
            <a:pPr marL="1657350" lvl="3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Need all the geo data… 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Write models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Execute models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Re-run plan anytime?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New model results, up to date data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CA" sz="1200" dirty="0">
                <a:latin typeface="Georgia" panose="02040502050405020303" pitchFamily="18" charset="0"/>
              </a:rPr>
              <a:t>No questions please, I haven’t done this yet.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CA" sz="1200" dirty="0">
              <a:latin typeface="Georgia" panose="020405020504050203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E85FD6-86AE-724F-8521-26F4EDF89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9398"/>
            <a:ext cx="4708800" cy="20785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B9A531-8052-E04B-BAB5-8E2779BC0AF2}"/>
                  </a:ext>
                </a:extLst>
              </p14:cNvPr>
              <p14:cNvContentPartPr/>
              <p14:nvPr/>
            </p14:nvContentPartPr>
            <p14:xfrm>
              <a:off x="2679248" y="4871892"/>
              <a:ext cx="2702520" cy="1028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B9A531-8052-E04B-BAB5-8E2779BC0A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0248" y="4862892"/>
                <a:ext cx="272016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582B6D9-5840-BA41-8393-A9F6545E3E84}"/>
                  </a:ext>
                </a:extLst>
              </p14:cNvPr>
              <p14:cNvContentPartPr/>
              <p14:nvPr/>
            </p14:nvContentPartPr>
            <p14:xfrm>
              <a:off x="5097728" y="5409372"/>
              <a:ext cx="410040" cy="631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582B6D9-5840-BA41-8393-A9F6545E3E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88728" y="5400372"/>
                <a:ext cx="427680" cy="64908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2EA301B1-6966-2F44-AEF4-E80A3520ECB6}"/>
              </a:ext>
            </a:extLst>
          </p:cNvPr>
          <p:cNvSpPr/>
          <p:nvPr/>
        </p:nvSpPr>
        <p:spPr>
          <a:xfrm>
            <a:off x="3087594" y="4767234"/>
            <a:ext cx="191430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Make it reproducible</a:t>
            </a:r>
          </a:p>
        </p:txBody>
      </p:sp>
    </p:spTree>
    <p:extLst>
      <p:ext uri="{BB962C8B-B14F-4D97-AF65-F5344CB8AC3E}">
        <p14:creationId xmlns:p14="http://schemas.microsoft.com/office/powerpoint/2010/main" val="1224976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76" y="504712"/>
            <a:ext cx="9792208" cy="621167"/>
          </a:xfrm>
        </p:spPr>
        <p:txBody>
          <a:bodyPr>
            <a:normAutofit/>
          </a:bodyPr>
          <a:lstStyle/>
          <a:p>
            <a:r>
              <a:rPr lang="en-US" sz="2800" dirty="0"/>
              <a:t>Eventually…Build a Shiny App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73D2EA-CB34-5C4E-9828-056498F028A6}"/>
              </a:ext>
            </a:extLst>
          </p:cNvPr>
          <p:cNvSpPr txBox="1">
            <a:spLocks/>
          </p:cNvSpPr>
          <p:nvPr/>
        </p:nvSpPr>
        <p:spPr>
          <a:xfrm>
            <a:off x="841151" y="1122283"/>
            <a:ext cx="9792208" cy="621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800" i="1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endParaRPr lang="en-CA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C3262-ADCA-0943-BB3F-F1988D69E315}"/>
              </a:ext>
            </a:extLst>
          </p:cNvPr>
          <p:cNvSpPr txBox="1"/>
          <p:nvPr/>
        </p:nvSpPr>
        <p:spPr>
          <a:xfrm>
            <a:off x="6440993" y="2301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8B2EB-41DB-264C-B444-9CF67B4E6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72"/>
          <a:stretch/>
        </p:blipFill>
        <p:spPr>
          <a:xfrm>
            <a:off x="1295111" y="1122283"/>
            <a:ext cx="8884288" cy="4470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F1E021-C0DF-3043-BBBA-D7DE562D9A12}"/>
              </a:ext>
            </a:extLst>
          </p:cNvPr>
          <p:cNvSpPr/>
          <p:nvPr/>
        </p:nvSpPr>
        <p:spPr>
          <a:xfrm>
            <a:off x="1295111" y="5576049"/>
            <a:ext cx="86207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200" b="1" dirty="0" err="1">
                <a:latin typeface="Georgia" panose="02040502050405020303" pitchFamily="18" charset="0"/>
              </a:rPr>
              <a:t>Geocomputation</a:t>
            </a:r>
            <a:r>
              <a:rPr lang="en-CA" sz="1200" b="1" dirty="0">
                <a:latin typeface="Georgia" panose="02040502050405020303" pitchFamily="18" charset="0"/>
              </a:rPr>
              <a:t> with R, </a:t>
            </a:r>
            <a:r>
              <a:rPr lang="en-CA" sz="1200" i="1" dirty="0">
                <a:latin typeface="Georgia" panose="02040502050405020303" pitchFamily="18" charset="0"/>
              </a:rPr>
              <a:t>Robin Lovelace, Jakub </a:t>
            </a:r>
            <a:r>
              <a:rPr lang="en-CA" sz="1200" i="1" dirty="0" err="1">
                <a:latin typeface="Georgia" panose="02040502050405020303" pitchFamily="18" charset="0"/>
              </a:rPr>
              <a:t>Nowosad</a:t>
            </a:r>
            <a:r>
              <a:rPr lang="en-CA" sz="1200" i="1" dirty="0">
                <a:latin typeface="Georgia" panose="02040502050405020303" pitchFamily="18" charset="0"/>
              </a:rPr>
              <a:t>, </a:t>
            </a:r>
            <a:r>
              <a:rPr lang="en-CA" sz="1200" i="1" dirty="0" err="1">
                <a:latin typeface="Georgia" panose="02040502050405020303" pitchFamily="18" charset="0"/>
              </a:rPr>
              <a:t>Jannes</a:t>
            </a:r>
            <a:r>
              <a:rPr lang="en-CA" sz="1200" i="1" dirty="0">
                <a:latin typeface="Georgia" panose="02040502050405020303" pitchFamily="18" charset="0"/>
              </a:rPr>
              <a:t> </a:t>
            </a:r>
            <a:r>
              <a:rPr lang="en-CA" sz="1200" i="1" dirty="0" err="1">
                <a:latin typeface="Georgia" panose="02040502050405020303" pitchFamily="18" charset="0"/>
              </a:rPr>
              <a:t>Muenchow</a:t>
            </a:r>
            <a:r>
              <a:rPr lang="en-CA" sz="1200" i="1" dirty="0">
                <a:latin typeface="Georgia" panose="02040502050405020303" pitchFamily="18" charset="0"/>
              </a:rPr>
              <a:t> (2019)</a:t>
            </a:r>
            <a:endParaRPr lang="en-US" sz="1200" dirty="0">
              <a:latin typeface="Georgia" panose="02040502050405020303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9C96AE-B2CA-0045-8BA8-4A264E5259B4}"/>
              </a:ext>
            </a:extLst>
          </p:cNvPr>
          <p:cNvGrpSpPr/>
          <p:nvPr/>
        </p:nvGrpSpPr>
        <p:grpSpPr>
          <a:xfrm rot="16200000" flipH="1">
            <a:off x="4150081" y="3596367"/>
            <a:ext cx="283680" cy="486360"/>
            <a:chOff x="9541400" y="5812928"/>
            <a:chExt cx="283680" cy="48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612F90-32AC-144B-92D8-B1EBE62F13F0}"/>
                    </a:ext>
                  </a:extLst>
                </p14:cNvPr>
                <p14:cNvContentPartPr/>
                <p14:nvPr/>
              </p14:nvContentPartPr>
              <p14:xfrm>
                <a:off x="9541400" y="5856128"/>
                <a:ext cx="230040" cy="44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612F90-32AC-144B-92D8-B1EBE62F13F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532400" y="5847128"/>
                  <a:ext cx="24768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F12004-8951-9D44-ABFA-C81246ECCA09}"/>
                    </a:ext>
                  </a:extLst>
                </p14:cNvPr>
                <p14:cNvContentPartPr/>
                <p14:nvPr/>
              </p14:nvContentPartPr>
              <p14:xfrm>
                <a:off x="9719240" y="5812928"/>
                <a:ext cx="105840" cy="77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F12004-8951-9D44-ABFA-C81246ECCA0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710600" y="5804288"/>
                  <a:ext cx="123480" cy="94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E82B98E-22B6-614E-976F-716B231FEF0B}"/>
              </a:ext>
            </a:extLst>
          </p:cNvPr>
          <p:cNvSpPr txBox="1"/>
          <p:nvPr/>
        </p:nvSpPr>
        <p:spPr>
          <a:xfrm>
            <a:off x="4602580" y="3397228"/>
            <a:ext cx="121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eorgia" panose="02040502050405020303" pitchFamily="18" charset="0"/>
              </a:rPr>
              <a:t>Vietnam is 80% Robusta… the cheapest coffee species</a:t>
            </a:r>
          </a:p>
        </p:txBody>
      </p:sp>
    </p:spTree>
    <p:extLst>
      <p:ext uri="{BB962C8B-B14F-4D97-AF65-F5344CB8AC3E}">
        <p14:creationId xmlns:p14="http://schemas.microsoft.com/office/powerpoint/2010/main" val="1050858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 descr="Many question marks on black background">
            <a:extLst>
              <a:ext uri="{FF2B5EF4-FFF2-40B4-BE49-F238E27FC236}">
                <a16:creationId xmlns:a16="http://schemas.microsoft.com/office/drawing/2014/main" id="{314B3A7C-317B-46CE-8A69-51D9B166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3" y="0"/>
            <a:ext cx="12191997" cy="685802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30BA4-4C16-E64F-8A0D-D719C362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Questions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D55C9-58C7-4944-A811-97A6A1848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9" b="93382" l="3912" r="95408">
                        <a14:foregroundMark x1="28401" y1="8456" x2="14626" y2="8088"/>
                        <a14:foregroundMark x1="14626" y1="8088" x2="7313" y2="30882"/>
                        <a14:foregroundMark x1="7313" y1="30882" x2="24150" y2="40441"/>
                        <a14:foregroundMark x1="24150" y1="40441" x2="27041" y2="17279"/>
                        <a14:foregroundMark x1="23980" y1="15074" x2="11565" y2="8456"/>
                        <a14:foregroundMark x1="11565" y1="8456" x2="7143" y2="34926"/>
                        <a14:foregroundMark x1="7143" y1="34926" x2="13095" y2="33456"/>
                        <a14:foregroundMark x1="27891" y1="20221" x2="13435" y2="21324"/>
                        <a14:foregroundMark x1="13435" y1="21324" x2="3912" y2="34191"/>
                        <a14:foregroundMark x1="6803" y1="61397" x2="20578" y2="81250"/>
                        <a14:foregroundMark x1="20578" y1="81250" x2="54592" y2="78676"/>
                        <a14:foregroundMark x1="54592" y1="78676" x2="76871" y2="80147"/>
                        <a14:foregroundMark x1="90816" y1="65074" x2="94048" y2="83088"/>
                        <a14:foregroundMark x1="94218" y1="70588" x2="8163" y2="71324"/>
                        <a14:foregroundMark x1="95408" y1="93382" x2="95408" y2="933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8294" y="4877449"/>
            <a:ext cx="3733800" cy="17272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AF8326E-3A97-8B45-A27E-86DE006BA99D}"/>
              </a:ext>
            </a:extLst>
          </p:cNvPr>
          <p:cNvGrpSpPr/>
          <p:nvPr/>
        </p:nvGrpSpPr>
        <p:grpSpPr>
          <a:xfrm flipH="1">
            <a:off x="2031063" y="4932536"/>
            <a:ext cx="1221334" cy="472050"/>
            <a:chOff x="4272024" y="5167508"/>
            <a:chExt cx="1221334" cy="47205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5DB799-A228-B74E-9D4E-DBBA6C40FE3F}"/>
                    </a:ext>
                  </a:extLst>
                </p14:cNvPr>
                <p14:cNvContentPartPr/>
                <p14:nvPr/>
              </p14:nvContentPartPr>
              <p14:xfrm>
                <a:off x="4272024" y="5167508"/>
                <a:ext cx="1120375" cy="426539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5DB799-A228-B74E-9D4E-DBBA6C40FE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63026" y="5158509"/>
                  <a:ext cx="1138010" cy="4441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0533E0B-1FE0-414F-B5C2-82F9812729CC}"/>
                    </a:ext>
                  </a:extLst>
                </p14:cNvPr>
                <p14:cNvContentPartPr/>
                <p14:nvPr/>
              </p14:nvContentPartPr>
              <p14:xfrm>
                <a:off x="5323369" y="5377784"/>
                <a:ext cx="169989" cy="261774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0533E0B-1FE0-414F-B5C2-82F9812729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314384" y="5368795"/>
                  <a:ext cx="187599" cy="27939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DB7B8216-19F7-1149-A53C-7E1E2CBAA858}"/>
              </a:ext>
            </a:extLst>
          </p:cNvPr>
          <p:cNvSpPr/>
          <p:nvPr/>
        </p:nvSpPr>
        <p:spPr>
          <a:xfrm>
            <a:off x="1958891" y="4754102"/>
            <a:ext cx="113524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MV Boli" panose="02000500030200090000" pitchFamily="2" charset="0"/>
                <a:cs typeface="MV Boli" panose="02000500030200090000" pitchFamily="2" charset="0"/>
              </a:rPr>
              <a:t>Thanks Keli</a:t>
            </a:r>
          </a:p>
        </p:txBody>
      </p:sp>
    </p:spTree>
    <p:extLst>
      <p:ext uri="{BB962C8B-B14F-4D97-AF65-F5344CB8AC3E}">
        <p14:creationId xmlns:p14="http://schemas.microsoft.com/office/powerpoint/2010/main" val="147130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cups of coffee on wooden table">
            <a:extLst>
              <a:ext uri="{FF2B5EF4-FFF2-40B4-BE49-F238E27FC236}">
                <a16:creationId xmlns:a16="http://schemas.microsoft.com/office/drawing/2014/main" id="{B8A40A7E-2F09-4A16-8064-884FAA079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FE033-3FC3-DC4F-B68C-EDEABF601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71788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he origins of coffee | The legend of Kaldi &amp; more | Essense Coffee">
            <a:extLst>
              <a:ext uri="{FF2B5EF4-FFF2-40B4-BE49-F238E27FC236}">
                <a16:creationId xmlns:a16="http://schemas.microsoft.com/office/drawing/2014/main" id="{0A142B03-7837-EE4E-B0E6-564DE4790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" r="30019"/>
          <a:stretch/>
        </p:blipFill>
        <p:spPr bwMode="auto">
          <a:xfrm>
            <a:off x="20" y="10"/>
            <a:ext cx="63926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B137B9-B00C-D040-A59B-5ED4FF241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429088"/>
            <a:ext cx="4472921" cy="562707"/>
          </a:xfrm>
        </p:spPr>
        <p:txBody>
          <a:bodyPr>
            <a:normAutofit/>
          </a:bodyPr>
          <a:lstStyle/>
          <a:p>
            <a:r>
              <a:rPr lang="en-US" sz="2800" dirty="0"/>
              <a:t>Coffee Data + ML = 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F980D1-905D-BD44-A996-18E8A8AC7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1065125"/>
            <a:ext cx="4472922" cy="55515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latin typeface="Georgia" panose="02040502050405020303" pitchFamily="18" charset="0"/>
              </a:rPr>
              <a:t>Thinking about Coffee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is the same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Different species (think citrus, lemon vs orange)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Different varieties (think wine, pinot noir vs cab franc)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Different terroirs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is processed the same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Left out in the sun “Natural”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Washed</a:t>
            </a:r>
          </a:p>
          <a:p>
            <a:pPr lvl="2"/>
            <a:r>
              <a:rPr lang="en-US" i="1">
                <a:latin typeface="Georgia" panose="02040502050405020303" pitchFamily="18" charset="0"/>
              </a:rPr>
              <a:t>Weird anaerobic processes that smell like yogurt?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is the same quality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Coffee “grades” (usually based on bean size)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Single Origins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Single Farms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is traded the same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Certifications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Price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Relationship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is roasted the same</a:t>
            </a:r>
          </a:p>
          <a:p>
            <a:pPr lvl="1"/>
            <a:r>
              <a:rPr lang="en-US">
                <a:latin typeface="Georgia" panose="02040502050405020303" pitchFamily="18" charset="0"/>
              </a:rPr>
              <a:t>Not all coffee tastes the same</a:t>
            </a:r>
          </a:p>
          <a:p>
            <a:pPr lvl="2"/>
            <a:r>
              <a:rPr lang="en-US">
                <a:latin typeface="Georgia" panose="02040502050405020303" pitchFamily="18" charset="0"/>
              </a:rPr>
              <a:t>Tasting Notes</a:t>
            </a:r>
          </a:p>
          <a:p>
            <a:pPr lvl="2"/>
            <a:endParaRPr lang="en-US">
              <a:latin typeface="Georgia" panose="02040502050405020303" pitchFamily="18" charset="0"/>
            </a:endParaRPr>
          </a:p>
          <a:p>
            <a:pPr lvl="2"/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02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523629"/>
          </a:xfrm>
        </p:spPr>
        <p:txBody>
          <a:bodyPr>
            <a:normAutofit/>
          </a:bodyPr>
          <a:lstStyle/>
          <a:p>
            <a:r>
              <a:rPr lang="en-US" sz="2800" dirty="0"/>
              <a:t>So What? Why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853F-994A-A247-827B-6D9A5EE7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408670"/>
            <a:ext cx="6281928" cy="4626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Georgia" panose="02040502050405020303" pitchFamily="18" charset="0"/>
              </a:rPr>
              <a:t>Coffee is critical to many people’s livelihoods</a:t>
            </a:r>
          </a:p>
          <a:p>
            <a:r>
              <a:rPr lang="en-US" dirty="0">
                <a:latin typeface="Georgia" panose="02040502050405020303" pitchFamily="18" charset="0"/>
              </a:rPr>
              <a:t>One of the most traded commodities per year</a:t>
            </a:r>
          </a:p>
          <a:p>
            <a:r>
              <a:rPr lang="en-US" dirty="0">
                <a:latin typeface="Georgia" panose="02040502050405020303" pitchFamily="18" charset="0"/>
              </a:rPr>
              <a:t>Coffee rituals share a deep human history</a:t>
            </a:r>
          </a:p>
          <a:p>
            <a:r>
              <a:rPr lang="en-US" dirty="0">
                <a:latin typeface="Georgia" panose="02040502050405020303" pitchFamily="18" charset="0"/>
              </a:rPr>
              <a:t>Help reclaim coffee from its colonial legacy</a:t>
            </a:r>
          </a:p>
          <a:p>
            <a:r>
              <a:rPr lang="en-US" dirty="0">
                <a:latin typeface="Georgia" panose="02040502050405020303" pitchFamily="18" charset="0"/>
              </a:rPr>
              <a:t>Produced almost entirely in the global south</a:t>
            </a:r>
          </a:p>
          <a:p>
            <a:r>
              <a:rPr lang="en-US" dirty="0">
                <a:latin typeface="Georgia" panose="02040502050405020303" pitchFamily="18" charset="0"/>
              </a:rPr>
              <a:t>Backbone of many African countries’ economies</a:t>
            </a:r>
          </a:p>
          <a:p>
            <a:r>
              <a:rPr lang="en-US" dirty="0">
                <a:latin typeface="Georgia" panose="02040502050405020303" pitchFamily="18" charset="0"/>
              </a:rPr>
              <a:t>Relationships in coffee create sustainability, rather than exploitation</a:t>
            </a:r>
          </a:p>
          <a:p>
            <a:r>
              <a:rPr lang="en-US" dirty="0">
                <a:latin typeface="Georgia" panose="02040502050405020303" pitchFamily="18" charset="0"/>
              </a:rPr>
              <a:t>Cheap coffee results poor living, working conditions</a:t>
            </a:r>
          </a:p>
          <a:p>
            <a:r>
              <a:rPr lang="en-US" dirty="0">
                <a:latin typeface="Georgia" panose="02040502050405020303" pitchFamily="18" charset="0"/>
              </a:rPr>
              <a:t>Put a face to farmers and producers around the world </a:t>
            </a:r>
          </a:p>
          <a:p>
            <a:r>
              <a:rPr lang="en-US" dirty="0">
                <a:latin typeface="Georgia" panose="02040502050405020303" pitchFamily="18" charset="0"/>
              </a:rPr>
              <a:t>Climate change is coming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098" name="Picture 2" descr="Notes from Bambito • Panama">
            <a:extLst>
              <a:ext uri="{FF2B5EF4-FFF2-40B4-BE49-F238E27FC236}">
                <a16:creationId xmlns:a16="http://schemas.microsoft.com/office/drawing/2014/main" id="{07476160-11FB-474E-8317-EEE165E55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r="-2" b="-2"/>
          <a:stretch/>
        </p:blipFill>
        <p:spPr bwMode="auto">
          <a:xfrm>
            <a:off x="7837371" y="237744"/>
            <a:ext cx="4124416" cy="638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796FA9-902F-4247-8413-398BA0659AF3}"/>
              </a:ext>
            </a:extLst>
          </p:cNvPr>
          <p:cNvSpPr/>
          <p:nvPr/>
        </p:nvSpPr>
        <p:spPr>
          <a:xfrm>
            <a:off x="4878576" y="4733602"/>
            <a:ext cx="27831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Ivan and Priscilla Gonzalez</a:t>
            </a:r>
          </a:p>
          <a:p>
            <a:r>
              <a:rPr lang="en-CA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Bambito</a:t>
            </a:r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, </a:t>
            </a:r>
            <a:r>
              <a:rPr lang="en-CA" sz="1400" dirty="0" err="1">
                <a:latin typeface="MV Boli" panose="02000500030200090000" pitchFamily="2" charset="0"/>
                <a:cs typeface="MV Boli" panose="02000500030200090000" pitchFamily="2" charset="0"/>
              </a:rPr>
              <a:t>Volcán</a:t>
            </a:r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r>
              <a:rPr lang="en-CA" sz="1400" dirty="0" err="1">
                <a:latin typeface="MV Boli" panose="02000500030200090000" pitchFamily="2" charset="0"/>
                <a:cs typeface="MV Boli" panose="02000500030200090000" pitchFamily="2" charset="0"/>
              </a:rPr>
              <a:t>Baru</a:t>
            </a:r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, Panama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DF9F7B-FF20-FB4E-8671-17272F763421}"/>
                  </a:ext>
                </a:extLst>
              </p14:cNvPr>
              <p14:cNvContentPartPr/>
              <p14:nvPr/>
            </p14:nvContentPartPr>
            <p14:xfrm>
              <a:off x="4565958" y="5071728"/>
              <a:ext cx="2702520" cy="1028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DF9F7B-FF20-FB4E-8671-17272F7634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6958" y="5062728"/>
                <a:ext cx="272016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3F3C8E-FCD2-584E-ABD0-75C8D2A3FEED}"/>
                  </a:ext>
                </a:extLst>
              </p14:cNvPr>
              <p14:cNvContentPartPr/>
              <p14:nvPr/>
            </p14:nvContentPartPr>
            <p14:xfrm>
              <a:off x="6984438" y="5609208"/>
              <a:ext cx="410040" cy="631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3F3C8E-FCD2-584E-ABD0-75C8D2A3FEE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75438" y="5600208"/>
                <a:ext cx="427680" cy="6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111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79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1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" name="Rectangle 83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438103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The Terms that Matter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F853F-994A-A247-827B-6D9A5EE73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1080696"/>
            <a:ext cx="6281928" cy="5039407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>
                <a:latin typeface="Georgia" panose="02040502050405020303" pitchFamily="18" charset="0"/>
              </a:rPr>
              <a:t>Country</a:t>
            </a:r>
            <a:r>
              <a:rPr lang="en-CA" dirty="0">
                <a:latin typeface="Georgia" panose="02040502050405020303" pitchFamily="18" charset="0"/>
              </a:rPr>
              <a:t> and </a:t>
            </a:r>
            <a:r>
              <a:rPr lang="en-CA" b="1" dirty="0">
                <a:latin typeface="Georgia" panose="02040502050405020303" pitchFamily="18" charset="0"/>
              </a:rPr>
              <a:t>Region</a:t>
            </a:r>
            <a:r>
              <a:rPr lang="en-CA" dirty="0">
                <a:latin typeface="Georgia" panose="02040502050405020303" pitchFamily="18" charset="0"/>
              </a:rPr>
              <a:t> of production, where the coffee was cultivated </a:t>
            </a:r>
          </a:p>
          <a:p>
            <a:r>
              <a:rPr lang="en-CA" b="1" dirty="0">
                <a:latin typeface="Georgia" panose="02040502050405020303" pitchFamily="18" charset="0"/>
              </a:rPr>
              <a:t>Variety</a:t>
            </a:r>
            <a:r>
              <a:rPr lang="en-CA" dirty="0">
                <a:latin typeface="Georgia" panose="02040502050405020303" pitchFamily="18" charset="0"/>
              </a:rPr>
              <a:t>, the subspecies cultivated through selection. Variety may also be referred to as </a:t>
            </a:r>
            <a:r>
              <a:rPr lang="en-CA" i="1" dirty="0">
                <a:latin typeface="Georgia" panose="02040502050405020303" pitchFamily="18" charset="0"/>
              </a:rPr>
              <a:t>varietal</a:t>
            </a:r>
            <a:r>
              <a:rPr lang="en-CA" dirty="0">
                <a:latin typeface="Georgia" panose="02040502050405020303" pitchFamily="18" charset="0"/>
              </a:rPr>
              <a:t>,</a:t>
            </a:r>
            <a:r>
              <a:rPr lang="en-CA" i="1" dirty="0">
                <a:latin typeface="Georgia" panose="02040502050405020303" pitchFamily="18" charset="0"/>
              </a:rPr>
              <a:t> </a:t>
            </a:r>
            <a:r>
              <a:rPr lang="en-CA" dirty="0">
                <a:latin typeface="Georgia" panose="02040502050405020303" pitchFamily="18" charset="0"/>
              </a:rPr>
              <a:t>a single instance of a variety. There are an unknown number of varieties in the world, but there are a handful of popular, well-identified varieties whose morphologies are well-documented</a:t>
            </a:r>
          </a:p>
          <a:p>
            <a:r>
              <a:rPr lang="en-CA" b="1" dirty="0">
                <a:latin typeface="Georgia" panose="02040502050405020303" pitchFamily="18" charset="0"/>
              </a:rPr>
              <a:t>Harvest</a:t>
            </a:r>
            <a:r>
              <a:rPr lang="en-CA" dirty="0">
                <a:latin typeface="Georgia" panose="02040502050405020303" pitchFamily="18" charset="0"/>
              </a:rPr>
              <a:t> </a:t>
            </a:r>
            <a:r>
              <a:rPr lang="en-CA" b="1" dirty="0">
                <a:latin typeface="Georgia" panose="02040502050405020303" pitchFamily="18" charset="0"/>
              </a:rPr>
              <a:t>Characteristics</a:t>
            </a:r>
            <a:r>
              <a:rPr lang="en-CA" dirty="0">
                <a:latin typeface="Georgia" panose="02040502050405020303" pitchFamily="18" charset="0"/>
              </a:rPr>
              <a:t>, including the following: </a:t>
            </a:r>
            <a:r>
              <a:rPr lang="en-CA" i="1" dirty="0">
                <a:latin typeface="Georgia" panose="02040502050405020303" pitchFamily="18" charset="0"/>
              </a:rPr>
              <a:t>ripeness colouration</a:t>
            </a:r>
            <a:r>
              <a:rPr lang="en-CA" dirty="0">
                <a:latin typeface="Georgia" panose="02040502050405020303" pitchFamily="18" charset="0"/>
              </a:rPr>
              <a:t> (e.g. black, red, orange, yellow, white—from most to least ripened), </a:t>
            </a:r>
            <a:r>
              <a:rPr lang="en-CA" i="1" dirty="0">
                <a:latin typeface="Georgia" panose="02040502050405020303" pitchFamily="18" charset="0"/>
              </a:rPr>
              <a:t>farm’s location </a:t>
            </a:r>
            <a:r>
              <a:rPr lang="en-CA" dirty="0">
                <a:latin typeface="Georgia" panose="02040502050405020303" pitchFamily="18" charset="0"/>
              </a:rPr>
              <a:t>(latitude and longitude) and </a:t>
            </a:r>
            <a:r>
              <a:rPr lang="en-CA" i="1" dirty="0">
                <a:latin typeface="Georgia" panose="02040502050405020303" pitchFamily="18" charset="0"/>
              </a:rPr>
              <a:t>terroir</a:t>
            </a:r>
            <a:r>
              <a:rPr lang="en-CA" dirty="0">
                <a:latin typeface="Georgia" panose="02040502050405020303" pitchFamily="18" charset="0"/>
              </a:rPr>
              <a:t> (i.e. temperature, rainfall, soil composition, days of sunshine, meters above sea level [MASL]), </a:t>
            </a:r>
            <a:r>
              <a:rPr lang="en-CA" i="1" dirty="0">
                <a:latin typeface="Georgia" panose="02040502050405020303" pitchFamily="18" charset="0"/>
              </a:rPr>
              <a:t>season of harvest</a:t>
            </a:r>
            <a:r>
              <a:rPr lang="en-CA" dirty="0">
                <a:latin typeface="Georgia" panose="02040502050405020303" pitchFamily="18" charset="0"/>
              </a:rPr>
              <a:t>, and </a:t>
            </a:r>
            <a:r>
              <a:rPr lang="en-CA" i="1" dirty="0">
                <a:latin typeface="Georgia" panose="02040502050405020303" pitchFamily="18" charset="0"/>
              </a:rPr>
              <a:t>picking methods </a:t>
            </a:r>
            <a:r>
              <a:rPr lang="en-CA" dirty="0">
                <a:latin typeface="Georgia" panose="02040502050405020303" pitchFamily="18" charset="0"/>
              </a:rPr>
              <a:t>(e.g. hand, stripping, mechanical).</a:t>
            </a:r>
          </a:p>
          <a:p>
            <a:r>
              <a:rPr lang="en-CA" b="1" dirty="0">
                <a:latin typeface="Georgia" panose="02040502050405020303" pitchFamily="18" charset="0"/>
              </a:rPr>
              <a:t>Processing</a:t>
            </a:r>
            <a:r>
              <a:rPr lang="en-CA" dirty="0">
                <a:latin typeface="Georgia" panose="02040502050405020303" pitchFamily="18" charset="0"/>
              </a:rPr>
              <a:t> (dry, wet, honey, pulp) and </a:t>
            </a:r>
            <a:r>
              <a:rPr lang="en-CA" b="1" dirty="0">
                <a:latin typeface="Georgia" panose="02040502050405020303" pitchFamily="18" charset="0"/>
              </a:rPr>
              <a:t>Drying</a:t>
            </a:r>
            <a:r>
              <a:rPr lang="en-CA" dirty="0">
                <a:latin typeface="Georgia" panose="02040502050405020303" pitchFamily="18" charset="0"/>
              </a:rPr>
              <a:t> (patio, raised, mechanical) methods</a:t>
            </a:r>
          </a:p>
          <a:p>
            <a:r>
              <a:rPr lang="en-CA" b="1" dirty="0">
                <a:latin typeface="Georgia" panose="02040502050405020303" pitchFamily="18" charset="0"/>
              </a:rPr>
              <a:t>Roast</a:t>
            </a:r>
            <a:r>
              <a:rPr lang="en-CA" dirty="0">
                <a:latin typeface="Georgia" panose="02040502050405020303" pitchFamily="18" charset="0"/>
              </a:rPr>
              <a:t>, where all beans have been roasted (i.e. have undergone the Maillard Reaction)</a:t>
            </a:r>
          </a:p>
          <a:p>
            <a:r>
              <a:rPr lang="en-CA" b="1" dirty="0">
                <a:latin typeface="Georgia" panose="02040502050405020303" pitchFamily="18" charset="0"/>
              </a:rPr>
              <a:t>Taste</a:t>
            </a:r>
            <a:r>
              <a:rPr lang="en-CA" dirty="0">
                <a:latin typeface="Georgia" panose="02040502050405020303" pitchFamily="18" charset="0"/>
              </a:rPr>
              <a:t>, as identified by cupping, to identify </a:t>
            </a:r>
            <a:r>
              <a:rPr lang="en-CA" i="1" dirty="0">
                <a:latin typeface="Georgia" panose="02040502050405020303" pitchFamily="18" charset="0"/>
              </a:rPr>
              <a:t>tasting traits </a:t>
            </a:r>
            <a:r>
              <a:rPr lang="en-CA" dirty="0">
                <a:latin typeface="Georgia" panose="02040502050405020303" pitchFamily="18" charset="0"/>
              </a:rPr>
              <a:t>(e.g. sweetness, acidity, mouthfeel, balance, flavour), </a:t>
            </a:r>
            <a:r>
              <a:rPr lang="en-CA" i="1" dirty="0">
                <a:latin typeface="Georgia" panose="02040502050405020303" pitchFamily="18" charset="0"/>
              </a:rPr>
              <a:t>tasting groups </a:t>
            </a:r>
            <a:r>
              <a:rPr lang="en-CA" dirty="0">
                <a:latin typeface="Georgia" panose="02040502050405020303" pitchFamily="18" charset="0"/>
              </a:rPr>
              <a:t>(e.g. citrus, berry, stone fruits, sweet, savoury, floral), and </a:t>
            </a:r>
            <a:r>
              <a:rPr lang="en-CA" i="1" dirty="0">
                <a:latin typeface="Georgia" panose="02040502050405020303" pitchFamily="18" charset="0"/>
              </a:rPr>
              <a:t>tasting notes </a:t>
            </a:r>
            <a:r>
              <a:rPr lang="en-CA" dirty="0">
                <a:latin typeface="Georgia" panose="02040502050405020303" pitchFamily="18" charset="0"/>
              </a:rPr>
              <a:t>(e.g. chocolate, raspberry, lemon, black tea, hazelnut, velvety). Overlap can exist both vertically and horizontally within this hierarchy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4FFED-43B9-C14E-88DF-7686DEC54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55" r="17809" b="-1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386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28D8F-6AFD-214D-B47C-233F74F0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5"/>
            <a:ext cx="10058400" cy="642620"/>
          </a:xfrm>
        </p:spPr>
        <p:txBody>
          <a:bodyPr>
            <a:normAutofit/>
          </a:bodyPr>
          <a:lstStyle/>
          <a:p>
            <a:r>
              <a:rPr lang="en-US" sz="2800" dirty="0"/>
              <a:t>Use Coffee Attributes to Predict Tasting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89F1A-74E0-E94D-9E3D-136E3248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142" y="3057521"/>
            <a:ext cx="599149" cy="2764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000" dirty="0"/>
              <a:t>+</a:t>
            </a:r>
          </a:p>
        </p:txBody>
      </p:sp>
      <p:pic>
        <p:nvPicPr>
          <p:cNvPr id="8194" name="Picture 2" descr="Coffee growing in Kenya — Coffee &amp; Conservation">
            <a:extLst>
              <a:ext uri="{FF2B5EF4-FFF2-40B4-BE49-F238E27FC236}">
                <a16:creationId xmlns:a16="http://schemas.microsoft.com/office/drawing/2014/main" id="{1047DDD5-1652-C349-9C72-F10791E1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5" y="2199424"/>
            <a:ext cx="2334395" cy="287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2440D-E3C0-FF48-8699-6A2268B1D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670" y="2010060"/>
            <a:ext cx="3736308" cy="30346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6F7C07-2BC0-9B44-A2CB-830413EFACE9}"/>
                  </a:ext>
                </a:extLst>
              </p14:cNvPr>
              <p14:cNvContentPartPr/>
              <p14:nvPr/>
            </p14:nvContentPartPr>
            <p14:xfrm>
              <a:off x="11139664" y="4928778"/>
              <a:ext cx="484560" cy="41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6F7C07-2BC0-9B44-A2CB-830413EFAC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30664" y="4919778"/>
                <a:ext cx="5022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BCCEFE-F60F-3045-86F7-FEC965AC3417}"/>
                  </a:ext>
                </a:extLst>
              </p14:cNvPr>
              <p14:cNvContentPartPr/>
              <p14:nvPr/>
            </p14:nvContentPartPr>
            <p14:xfrm>
              <a:off x="11068024" y="5267178"/>
              <a:ext cx="95040" cy="17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BCCEFE-F60F-3045-86F7-FEC965AC34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59384" y="5258178"/>
                <a:ext cx="112680" cy="1893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2BFE4731-93DE-3349-B94B-AADEAB31F995}"/>
              </a:ext>
            </a:extLst>
          </p:cNvPr>
          <p:cNvSpPr/>
          <p:nvPr/>
        </p:nvSpPr>
        <p:spPr>
          <a:xfrm>
            <a:off x="7272671" y="5224528"/>
            <a:ext cx="4673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Jonathon </a:t>
            </a:r>
            <a:r>
              <a:rPr lang="en-CA" sz="1400" dirty="0" err="1">
                <a:latin typeface="MV Boli" panose="02000500030200090000" pitchFamily="2" charset="0"/>
                <a:cs typeface="MV Boli" panose="02000500030200090000" pitchFamily="2" charset="0"/>
              </a:rPr>
              <a:t>Gagné</a:t>
            </a:r>
            <a:r>
              <a:rPr lang="en-CA" sz="1400" dirty="0">
                <a:latin typeface="MV Boli" panose="02000500030200090000" pitchFamily="2" charset="0"/>
                <a:cs typeface="MV Boli" panose="02000500030200090000" pitchFamily="2" charset="0"/>
              </a:rPr>
              <a:t> @ University of Montreal</a:t>
            </a:r>
            <a:endParaRPr lang="en-US" sz="14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202" name="Picture 10" descr="natural processed coffee - dry cherries">
            <a:extLst>
              <a:ext uri="{FF2B5EF4-FFF2-40B4-BE49-F238E27FC236}">
                <a16:creationId xmlns:a16="http://schemas.microsoft.com/office/drawing/2014/main" id="{E3DEA78D-D4D8-424F-8CE1-05D148226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291" y="2700670"/>
            <a:ext cx="3273588" cy="206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F08D92C-B3EF-4D42-987B-F487D3B5AD19}"/>
              </a:ext>
            </a:extLst>
          </p:cNvPr>
          <p:cNvSpPr/>
          <p:nvPr/>
        </p:nvSpPr>
        <p:spPr>
          <a:xfrm>
            <a:off x="6964392" y="3195744"/>
            <a:ext cx="59663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A3D00D-FAF6-C846-9C05-E6F43EF9220D}"/>
              </a:ext>
            </a:extLst>
          </p:cNvPr>
          <p:cNvGrpSpPr/>
          <p:nvPr/>
        </p:nvGrpSpPr>
        <p:grpSpPr>
          <a:xfrm>
            <a:off x="1715276" y="3709889"/>
            <a:ext cx="107280" cy="137520"/>
            <a:chOff x="1963264" y="3826633"/>
            <a:chExt cx="107280" cy="13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380016-8F94-1F4E-B52F-E2BFBC6FC03E}"/>
                    </a:ext>
                  </a:extLst>
                </p14:cNvPr>
                <p14:cNvContentPartPr/>
                <p14:nvPr/>
              </p14:nvContentPartPr>
              <p14:xfrm>
                <a:off x="1979104" y="3838873"/>
                <a:ext cx="91440" cy="125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380016-8F94-1F4E-B52F-E2BFBC6FC03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70104" y="3829873"/>
                  <a:ext cx="109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17EC181-5286-624E-B600-C54E7DC4FDA4}"/>
                    </a:ext>
                  </a:extLst>
                </p14:cNvPr>
                <p14:cNvContentPartPr/>
                <p14:nvPr/>
              </p14:nvContentPartPr>
              <p14:xfrm>
                <a:off x="1963264" y="3826633"/>
                <a:ext cx="100800" cy="121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17EC181-5286-624E-B600-C54E7DC4FDA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54624" y="3817993"/>
                  <a:ext cx="118440" cy="138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82AC53E-F93E-2742-A11D-D63853F7DECA}"/>
              </a:ext>
            </a:extLst>
          </p:cNvPr>
          <p:cNvSpPr txBox="1"/>
          <p:nvPr/>
        </p:nvSpPr>
        <p:spPr>
          <a:xfrm>
            <a:off x="581517" y="1937814"/>
            <a:ext cx="397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A Kenyan SL-28 from Nyeri</a:t>
            </a:r>
          </a:p>
          <a:p>
            <a:endParaRPr lang="en-US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770FE0-1499-794C-B5AE-3BEA277EA577}"/>
              </a:ext>
            </a:extLst>
          </p:cNvPr>
          <p:cNvSpPr txBox="1"/>
          <p:nvPr/>
        </p:nvSpPr>
        <p:spPr>
          <a:xfrm>
            <a:off x="3508132" y="2452225"/>
            <a:ext cx="397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Dried in the sun on raised beds</a:t>
            </a:r>
          </a:p>
          <a:p>
            <a:endParaRPr lang="en-US" sz="16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8876D4-8FEE-9E46-97E7-D6110BA1AD0D}"/>
              </a:ext>
            </a:extLst>
          </p:cNvPr>
          <p:cNvSpPr txBox="1"/>
          <p:nvPr/>
        </p:nvSpPr>
        <p:spPr>
          <a:xfrm>
            <a:off x="7561030" y="1767124"/>
            <a:ext cx="3970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Will taste like Black Currant, Jasmine, and Brown Sugar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517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7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8" name="Rectangle 79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99" name="Rectangle 81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00" name="Rectangle 8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1" name="Group 8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ectangle 90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-up of stacked books">
            <a:extLst>
              <a:ext uri="{FF2B5EF4-FFF2-40B4-BE49-F238E27FC236}">
                <a16:creationId xmlns:a16="http://schemas.microsoft.com/office/drawing/2014/main" id="{241E88D0-25A8-48C1-8435-35D28FAEC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3" name="Rectangle 9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94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EF77D-BF20-C748-8F0B-8EF90FA1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2" y="643467"/>
            <a:ext cx="6184054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000" cap="all" spc="-100" dirty="0">
                <a:solidFill>
                  <a:schemeClr val="bg1"/>
                </a:solidFill>
              </a:rPr>
              <a:t>INSPIRATIONS</a:t>
            </a:r>
          </a:p>
        </p:txBody>
      </p:sp>
    </p:spTree>
    <p:extLst>
      <p:ext uri="{BB962C8B-B14F-4D97-AF65-F5344CB8AC3E}">
        <p14:creationId xmlns:p14="http://schemas.microsoft.com/office/powerpoint/2010/main" val="404676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3"/>
            <a:ext cx="9792208" cy="543997"/>
          </a:xfrm>
        </p:spPr>
        <p:txBody>
          <a:bodyPr>
            <a:normAutofit/>
          </a:bodyPr>
          <a:lstStyle/>
          <a:p>
            <a:r>
              <a:rPr lang="en-US" sz="2800" dirty="0"/>
              <a:t>Idea Formations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5480D165-EEB2-6E43-AE73-BDA8987BE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81" y="2780083"/>
            <a:ext cx="2157966" cy="31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FA23F9FB-76AB-E441-8D09-622F511C0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80" y="3144570"/>
            <a:ext cx="2228687" cy="286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33 Coffees: Pocket coffee journal">
            <a:extLst>
              <a:ext uri="{FF2B5EF4-FFF2-40B4-BE49-F238E27FC236}">
                <a16:creationId xmlns:a16="http://schemas.microsoft.com/office/drawing/2014/main" id="{8D7625F0-7ACF-D346-A61C-CA0E31429D9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23" b="91744" l="49512" r="94922">
                        <a14:foregroundMark x1="49512" y1="8123" x2="72754" y2="11984"/>
                        <a14:foregroundMark x1="72754" y1="11984" x2="91016" y2="10253"/>
                        <a14:foregroundMark x1="91016" y1="10253" x2="92090" y2="10253"/>
                        <a14:foregroundMark x1="49707" y1="24368" x2="50781" y2="32091"/>
                        <a14:foregroundMark x1="89648" y1="74301" x2="88867" y2="87750"/>
                        <a14:foregroundMark x1="88867" y1="87750" x2="78418" y2="91744"/>
                        <a14:foregroundMark x1="78418" y1="91744" x2="52930" y2="909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528"/>
          <a:stretch/>
        </p:blipFill>
        <p:spPr bwMode="auto">
          <a:xfrm>
            <a:off x="2196935" y="2795816"/>
            <a:ext cx="2361015" cy="343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33 Coffees: Pocket coffee journal">
            <a:extLst>
              <a:ext uri="{FF2B5EF4-FFF2-40B4-BE49-F238E27FC236}">
                <a16:creationId xmlns:a16="http://schemas.microsoft.com/office/drawing/2014/main" id="{904E9A45-B595-A347-86B9-778533A52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24" y="3388854"/>
            <a:ext cx="2216355" cy="2216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757EFE-302B-224B-855B-590DD0793515}"/>
              </a:ext>
            </a:extLst>
          </p:cNvPr>
          <p:cNvSpPr txBox="1"/>
          <p:nvPr/>
        </p:nvSpPr>
        <p:spPr>
          <a:xfrm>
            <a:off x="755916" y="1679791"/>
            <a:ext cx="3516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These coffee journals by Dave Selden at 33 Books started my personal journey with coffee data. Since 2017 I have logged one entry for every unique coffee I have tasted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D587C1-3DFE-1D49-9CA2-E5283C067996}"/>
              </a:ext>
            </a:extLst>
          </p:cNvPr>
          <p:cNvSpPr txBox="1"/>
          <p:nvPr/>
        </p:nvSpPr>
        <p:spPr>
          <a:xfrm>
            <a:off x="4818086" y="1662741"/>
            <a:ext cx="2934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Arguably the most comprehensive book on the history of coffee and its societal impact is Mark </a:t>
            </a:r>
            <a:r>
              <a:rPr lang="en-CA" sz="1200" dirty="0" err="1">
                <a:latin typeface="Georgia" panose="02040502050405020303" pitchFamily="18" charset="0"/>
              </a:rPr>
              <a:t>Pendergrast’s</a:t>
            </a:r>
            <a:r>
              <a:rPr lang="en-CA" sz="1200" dirty="0">
                <a:latin typeface="Georgia" panose="02040502050405020303" pitchFamily="18" charset="0"/>
              </a:rPr>
              <a:t> </a:t>
            </a:r>
            <a:r>
              <a:rPr lang="en-CA" sz="1200" i="1" dirty="0">
                <a:latin typeface="Georgia" panose="02040502050405020303" pitchFamily="18" charset="0"/>
              </a:rPr>
              <a:t>Uncommon Grounds</a:t>
            </a:r>
          </a:p>
          <a:p>
            <a:endParaRPr lang="en-US" sz="16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8B3FD-843A-9B4B-851F-0A4E4A08A833}"/>
              </a:ext>
            </a:extLst>
          </p:cNvPr>
          <p:cNvSpPr txBox="1"/>
          <p:nvPr/>
        </p:nvSpPr>
        <p:spPr>
          <a:xfrm>
            <a:off x="8184265" y="1633660"/>
            <a:ext cx="29347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latin typeface="Georgia" panose="02040502050405020303" pitchFamily="18" charset="0"/>
              </a:rPr>
              <a:t>Newer to the book scene, James Hoffmann’s </a:t>
            </a:r>
            <a:r>
              <a:rPr lang="en-CA" sz="1200" i="1" dirty="0">
                <a:latin typeface="Georgia" panose="02040502050405020303" pitchFamily="18" charset="0"/>
              </a:rPr>
              <a:t>The World Atlas of Coffee </a:t>
            </a:r>
            <a:r>
              <a:rPr lang="en-CA" sz="1200" dirty="0">
                <a:latin typeface="Georgia" panose="02040502050405020303" pitchFamily="18" charset="0"/>
              </a:rPr>
              <a:t>is written through the lens of Single Origin coffee, with pages devoted for every coffee producing country in the world, and nearly all of today’s terminology</a:t>
            </a:r>
            <a:endParaRPr lang="en-CA" sz="1200" i="1" dirty="0">
              <a:latin typeface="Georgia" panose="02040502050405020303" pitchFamily="18" charset="0"/>
            </a:endParaRPr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799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D090D-9272-A141-9865-C312F8AA5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70133"/>
            <a:ext cx="9792208" cy="543997"/>
          </a:xfrm>
        </p:spPr>
        <p:txBody>
          <a:bodyPr>
            <a:normAutofit/>
          </a:bodyPr>
          <a:lstStyle/>
          <a:p>
            <a:r>
              <a:rPr lang="en-US" sz="2800" dirty="0"/>
              <a:t>Validity through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7DCA-EA47-6A49-B3A7-A13591761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20042"/>
            <a:ext cx="10333512" cy="4467825"/>
          </a:xfrm>
        </p:spPr>
        <p:txBody>
          <a:bodyPr>
            <a:noAutofit/>
          </a:bodyPr>
          <a:lstStyle/>
          <a:p>
            <a:r>
              <a:rPr lang="en-US" sz="1300" b="1" dirty="0">
                <a:latin typeface="Georgia" panose="02040502050405020303" pitchFamily="18" charset="0"/>
              </a:rPr>
              <a:t>Tasting Notes are objective, not subjective</a:t>
            </a:r>
            <a:r>
              <a:rPr lang="en-US" sz="1300" dirty="0">
                <a:latin typeface="Georgia" panose="02040502050405020303" pitchFamily="18" charset="0"/>
              </a:rPr>
              <a:t>: 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Not All Flavor Expertise Is Equal: The Language of Wine and Coffee Experts</a:t>
            </a:r>
            <a:r>
              <a:rPr lang="en-CA" dirty="0">
                <a:latin typeface="Georgia" panose="02040502050405020303" pitchFamily="18" charset="0"/>
              </a:rPr>
              <a:t>, </a:t>
            </a:r>
            <a:r>
              <a:rPr lang="en-CA" dirty="0" err="1">
                <a:latin typeface="Georgia" panose="02040502050405020303" pitchFamily="18" charset="0"/>
              </a:rPr>
              <a:t>Croijmans</a:t>
            </a:r>
            <a:r>
              <a:rPr lang="en-CA" dirty="0">
                <a:latin typeface="Georgia" panose="02040502050405020303" pitchFamily="18" charset="0"/>
              </a:rPr>
              <a:t>, I., &amp; Majid, A. (2016) </a:t>
            </a:r>
          </a:p>
          <a:p>
            <a:r>
              <a:rPr lang="en-CA" sz="1300" b="1" dirty="0">
                <a:latin typeface="Georgia" panose="02040502050405020303" pitchFamily="18" charset="0"/>
              </a:rPr>
              <a:t>Blind taste and aroma tests are consistent amongst experts</a:t>
            </a:r>
            <a:r>
              <a:rPr lang="en-CA" sz="1300" dirty="0">
                <a:latin typeface="Georgia" panose="02040502050405020303" pitchFamily="18" charset="0"/>
              </a:rPr>
              <a:t>: 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Evolution of sensory aroma attributes from coffee beans to brewed coffee,</a:t>
            </a:r>
            <a:r>
              <a:rPr lang="en-CA" dirty="0">
                <a:latin typeface="Georgia" panose="02040502050405020303" pitchFamily="18" charset="0"/>
              </a:rPr>
              <a:t> </a:t>
            </a:r>
            <a:r>
              <a:rPr lang="en-CA" dirty="0" err="1">
                <a:latin typeface="Georgia" panose="02040502050405020303" pitchFamily="18" charset="0"/>
              </a:rPr>
              <a:t>Bhumiratana</a:t>
            </a:r>
            <a:r>
              <a:rPr lang="en-CA" dirty="0">
                <a:latin typeface="Georgia" panose="02040502050405020303" pitchFamily="18" charset="0"/>
              </a:rPr>
              <a:t>, N., Adhikari, K., &amp; Chambers, E. (2011)</a:t>
            </a:r>
          </a:p>
          <a:p>
            <a:r>
              <a:rPr lang="en-CA" sz="1300" b="1" dirty="0">
                <a:latin typeface="Georgia" panose="02040502050405020303" pitchFamily="18" charset="0"/>
              </a:rPr>
              <a:t>Cupping is the preferred means of producing tasting notes</a:t>
            </a:r>
            <a:r>
              <a:rPr lang="en-CA" sz="1300" dirty="0">
                <a:latin typeface="Georgia" panose="02040502050405020303" pitchFamily="18" charset="0"/>
              </a:rPr>
              <a:t>: 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The “Coffee Doctors”: The Language of Taste and the Rise of Rwanda’s Specialty Bean Value</a:t>
            </a:r>
            <a:r>
              <a:rPr lang="en-CA" dirty="0">
                <a:latin typeface="Georgia" panose="02040502050405020303" pitchFamily="18" charset="0"/>
              </a:rPr>
              <a:t>, Goldstein, J. E. (2011)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SCAA Protocols | Cupping Specialty Coffee</a:t>
            </a:r>
            <a:r>
              <a:rPr lang="en-CA" dirty="0">
                <a:latin typeface="Georgia" panose="02040502050405020303" pitchFamily="18" charset="0"/>
              </a:rPr>
              <a:t>, SCAA (2015)</a:t>
            </a:r>
          </a:p>
          <a:p>
            <a:r>
              <a:rPr lang="en-CA" sz="1300" b="1" dirty="0">
                <a:latin typeface="Georgia" panose="02040502050405020303" pitchFamily="18" charset="0"/>
              </a:rPr>
              <a:t>Mechanical tongues (</a:t>
            </a:r>
            <a:r>
              <a:rPr lang="en-CA" sz="1300" b="1" i="1" dirty="0">
                <a:latin typeface="Georgia" panose="02040502050405020303" pitchFamily="18" charset="0"/>
              </a:rPr>
              <a:t>nearly</a:t>
            </a:r>
            <a:r>
              <a:rPr lang="en-CA" sz="1300" b="1" dirty="0">
                <a:latin typeface="Georgia" panose="02040502050405020303" pitchFamily="18" charset="0"/>
              </a:rPr>
              <a:t>) differentiate geographical origins for coffees of the same variety</a:t>
            </a:r>
            <a:r>
              <a:rPr lang="en-CA" sz="1300" dirty="0">
                <a:latin typeface="Georgia" panose="02040502050405020303" pitchFamily="18" charset="0"/>
              </a:rPr>
              <a:t>: 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Discrimination and geographical origin prediction of washed specialty Bourbon coffee from different coffee growing areas in Rwanda by using electronic nose and electronic tongue</a:t>
            </a:r>
            <a:r>
              <a:rPr lang="en-CA" dirty="0">
                <a:latin typeface="Georgia" panose="02040502050405020303" pitchFamily="18" charset="0"/>
              </a:rPr>
              <a:t>, Flambeau, K. J., Lee, W.-J., &amp; Yoon, J. (2017) </a:t>
            </a:r>
          </a:p>
          <a:p>
            <a:r>
              <a:rPr lang="en-CA" sz="1300" b="1" dirty="0">
                <a:latin typeface="Georgia" panose="02040502050405020303" pitchFamily="18" charset="0"/>
              </a:rPr>
              <a:t>Statistical / machine learning models have already been used in conjunction with coffee attributes</a:t>
            </a:r>
            <a:r>
              <a:rPr lang="en-CA" sz="1300" dirty="0">
                <a:latin typeface="Georgia" panose="02040502050405020303" pitchFamily="18" charset="0"/>
              </a:rPr>
              <a:t>: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Coffee Terroir: Cupping Description Profiles and Their Impact Upon Prices in Central American Coffees</a:t>
            </a:r>
            <a:r>
              <a:rPr lang="en-CA" dirty="0">
                <a:latin typeface="Georgia" panose="02040502050405020303" pitchFamily="18" charset="0"/>
              </a:rPr>
              <a:t>, Conley, J., &amp; Wilson, B. (2018) 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How Coffee Varietals and Processing Affect Taste</a:t>
            </a:r>
            <a:r>
              <a:rPr lang="en-CA" dirty="0">
                <a:latin typeface="Georgia" panose="02040502050405020303" pitchFamily="18" charset="0"/>
              </a:rPr>
              <a:t>, </a:t>
            </a:r>
            <a:r>
              <a:rPr lang="en-CA" dirty="0" err="1">
                <a:latin typeface="Georgia" panose="02040502050405020303" pitchFamily="18" charset="0"/>
              </a:rPr>
              <a:t>Gagné</a:t>
            </a:r>
            <a:r>
              <a:rPr lang="en-CA" dirty="0">
                <a:latin typeface="Georgia" panose="02040502050405020303" pitchFamily="18" charset="0"/>
              </a:rPr>
              <a:t>, J. (2019, September 2)</a:t>
            </a:r>
          </a:p>
          <a:p>
            <a:pPr lvl="1"/>
            <a:r>
              <a:rPr lang="en-CA" i="1" dirty="0">
                <a:latin typeface="Georgia" panose="02040502050405020303" pitchFamily="18" charset="0"/>
              </a:rPr>
              <a:t>A Review of Coffee Data: Grades and Flavors: How flavors potentially impact coffee grading</a:t>
            </a:r>
            <a:r>
              <a:rPr lang="en-CA" dirty="0">
                <a:latin typeface="Georgia" panose="02040502050405020303" pitchFamily="18" charset="0"/>
              </a:rPr>
              <a:t>, McKeon Aloe (2020, November 20)</a:t>
            </a:r>
          </a:p>
        </p:txBody>
      </p:sp>
    </p:spTree>
    <p:extLst>
      <p:ext uri="{BB962C8B-B14F-4D97-AF65-F5344CB8AC3E}">
        <p14:creationId xmlns:p14="http://schemas.microsoft.com/office/powerpoint/2010/main" val="21872128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412E24"/>
      </a:dk2>
      <a:lt2>
        <a:srgbClr val="E2E4E8"/>
      </a:lt2>
      <a:accent1>
        <a:srgbClr val="ACA081"/>
      </a:accent1>
      <a:accent2>
        <a:srgbClr val="BA907F"/>
      </a:accent2>
      <a:accent3>
        <a:srgbClr val="C49399"/>
      </a:accent3>
      <a:accent4>
        <a:srgbClr val="BA7F9F"/>
      </a:accent4>
      <a:accent5>
        <a:srgbClr val="C38FC1"/>
      </a:accent5>
      <a:accent6>
        <a:srgbClr val="A47FBA"/>
      </a:accent6>
      <a:hlink>
        <a:srgbClr val="697EAE"/>
      </a:hlink>
      <a:folHlink>
        <a:srgbClr val="7F7F7F"/>
      </a:folHlink>
    </a:clrScheme>
    <a:fontScheme name="Savon">
      <a:majorFont>
        <a:latin typeface="Georgia Pro Cond Blac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1533</Words>
  <Application>Microsoft Macintosh PowerPoint</Application>
  <PresentationFormat>Widescreen</PresentationFormat>
  <Paragraphs>204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Courier New</vt:lpstr>
      <vt:lpstr>Garamond</vt:lpstr>
      <vt:lpstr>Georgia</vt:lpstr>
      <vt:lpstr>Georgia Pro</vt:lpstr>
      <vt:lpstr>Georgia Pro Cond Black</vt:lpstr>
      <vt:lpstr>MV Boli</vt:lpstr>
      <vt:lpstr>SavonVTI</vt:lpstr>
      <vt:lpstr>COFFEE COFFEE COFFEE</vt:lpstr>
      <vt:lpstr>CONTEXT</vt:lpstr>
      <vt:lpstr>Coffee Data + ML = ?</vt:lpstr>
      <vt:lpstr>So What? Why Care?</vt:lpstr>
      <vt:lpstr>The Terms that Matter</vt:lpstr>
      <vt:lpstr>Use Coffee Attributes to Predict Tasting Notes</vt:lpstr>
      <vt:lpstr>INSPIRATIONS</vt:lpstr>
      <vt:lpstr>Idea Formations</vt:lpstr>
      <vt:lpstr>Validity through Literature</vt:lpstr>
      <vt:lpstr>SCRAPING</vt:lpstr>
      <vt:lpstr>Eight Ounce Coffee</vt:lpstr>
      <vt:lpstr>Eight Ounce Coffee</vt:lpstr>
      <vt:lpstr>Eight Ounce Coffee</vt:lpstr>
      <vt:lpstr>SEY Coffee</vt:lpstr>
      <vt:lpstr>PLAN</vt:lpstr>
      <vt:lpstr>What’s Next?</vt:lpstr>
      <vt:lpstr>Eventually…Build a Shiny App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COFFEE COFFEE</dc:title>
  <dc:creator>Thomas William Rosenthal</dc:creator>
  <cp:lastModifiedBy>Thomas William Rosenthal</cp:lastModifiedBy>
  <cp:revision>45</cp:revision>
  <dcterms:created xsi:type="dcterms:W3CDTF">2021-01-28T20:25:12Z</dcterms:created>
  <dcterms:modified xsi:type="dcterms:W3CDTF">2021-01-29T22:09:14Z</dcterms:modified>
</cp:coreProperties>
</file>